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pivotSource>
    <c:name>[STAT - Enquete insertion - AS.xlsx]PivotChartTable9</c:name>
    <c:fmtId val="-1"/>
  </c:pivotSource>
  <c:chart>
    <c:autoTitleDeleted val="1"/>
    <c:pivotFmts>
      <c:pivotFmt>
        <c:idx val="0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4"/>
          </a:solidFill>
          <a:ln>
            <a:noFill/>
          </a:ln>
          <a:effectLst/>
        </c:spPr>
      </c:pivotFmt>
      <c:pivotFmt>
        <c:idx val="4"/>
        <c:spPr>
          <a:solidFill>
            <a:schemeClr val="accent4"/>
          </a:solidFill>
          <a:ln>
            <a:noFill/>
          </a:ln>
          <a:effectLst/>
        </c:spPr>
      </c:pivotFmt>
      <c:pivotFmt>
        <c:idx val="5"/>
        <c:spPr>
          <a:solidFill>
            <a:schemeClr val="accent4"/>
          </a:solidFill>
          <a:ln>
            <a:noFill/>
          </a:ln>
          <a:effectLst/>
        </c:spPr>
      </c:pivotFmt>
      <c:pivotFmt>
        <c:idx val="6"/>
        <c:spPr>
          <a:solidFill>
            <a:schemeClr val="accent4"/>
          </a:solidFill>
          <a:ln>
            <a:noFill/>
          </a:ln>
          <a:effectLst/>
        </c:spPr>
      </c:pivotFmt>
      <c:pivotFmt>
        <c:idx val="7"/>
        <c:spPr>
          <a:solidFill>
            <a:schemeClr val="accent4"/>
          </a:solidFill>
          <a:ln>
            <a:noFill/>
          </a:ln>
          <a:effectLst/>
        </c:spPr>
      </c:pivotFmt>
      <c:pivotFmt>
        <c:idx val="8"/>
        <c:spPr>
          <a:solidFill>
            <a:schemeClr val="accent4"/>
          </a:solidFill>
          <a:ln>
            <a:noFill/>
          </a:ln>
          <a:effectLst/>
        </c:spPr>
      </c:pivotFmt>
      <c:pivotFmt>
        <c:idx val="9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4">
              <a:tint val="77000"/>
            </a:schemeClr>
          </a:solidFill>
          <a:ln>
            <a:noFill/>
          </a:ln>
          <a:effectLst/>
        </c:spPr>
      </c:pivotFmt>
      <c:pivotFmt>
        <c:idx val="11"/>
        <c:spPr>
          <a:solidFill>
            <a:schemeClr val="accent4">
              <a:shade val="76000"/>
            </a:schemeClr>
          </a:solidFill>
          <a:ln>
            <a:noFill/>
          </a:ln>
          <a:effectLst/>
        </c:spPr>
      </c:pivotFmt>
      <c:pivotFmt>
        <c:idx val="12"/>
        <c:spPr>
          <a:solidFill>
            <a:schemeClr val="accent4">
              <a:shade val="65000"/>
            </a:schemeClr>
          </a:solidFill>
          <a:ln>
            <a:noFill/>
          </a:ln>
          <a:effectLst/>
        </c:spPr>
      </c:pivotFmt>
      <c:pivotFmt>
        <c:idx val="13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4">
              <a:tint val="77000"/>
            </a:schemeClr>
          </a:solidFill>
          <a:ln>
            <a:noFill/>
          </a:ln>
          <a:effectLst/>
        </c:spPr>
      </c:pivotFmt>
      <c:pivotFmt>
        <c:idx val="15"/>
        <c:spPr>
          <a:solidFill>
            <a:schemeClr val="accent4">
              <a:shade val="76000"/>
            </a:schemeClr>
          </a:solidFill>
          <a:ln>
            <a:noFill/>
          </a:ln>
          <a:effectLst/>
        </c:spPr>
      </c:pivotFmt>
      <c:pivotFmt>
        <c:idx val="16"/>
        <c:spPr>
          <a:solidFill>
            <a:schemeClr val="accent4">
              <a:shade val="65000"/>
            </a:schemeClr>
          </a:solidFill>
          <a:ln>
            <a:noFill/>
          </a:ln>
          <a:effectLst/>
        </c:spPr>
      </c:pivotFmt>
      <c:pivotFmt>
        <c:idx val="17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4">
              <a:tint val="77000"/>
            </a:schemeClr>
          </a:solidFill>
          <a:ln>
            <a:noFill/>
          </a:ln>
          <a:effectLst/>
        </c:spPr>
      </c:pivotFmt>
      <c:pivotFmt>
        <c:idx val="19"/>
        <c:spPr>
          <a:solidFill>
            <a:schemeClr val="accent4">
              <a:shade val="76000"/>
            </a:schemeClr>
          </a:solidFill>
          <a:ln>
            <a:noFill/>
          </a:ln>
          <a:effectLst/>
        </c:spPr>
      </c:pivotFmt>
      <c:pivotFmt>
        <c:idx val="20"/>
        <c:spPr>
          <a:solidFill>
            <a:schemeClr val="accent4">
              <a:shade val="65000"/>
            </a:schemeClr>
          </a:solidFill>
          <a:ln>
            <a:noFill/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C1-4B3A-9457-F691580CFB1A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C1-4B3A-9457-F691580CFB1A}"/>
              </c:ext>
            </c:extLst>
          </c:dPt>
          <c:dPt>
            <c:idx val="2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C1-4B3A-9457-F691580CFB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3"/>
              <c:pt idx="0">
                <c:v>1- Moins de 30 ans</c:v>
              </c:pt>
              <c:pt idx="1">
                <c:v>2- Entre 30 et 50 ans</c:v>
              </c:pt>
              <c:pt idx="2">
                <c:v>3- Plus de 50 ans</c:v>
              </c:pt>
            </c:strLit>
          </c:cat>
          <c:val>
            <c:numLit>
              <c:formatCode>General</c:formatCode>
              <c:ptCount val="3"/>
              <c:pt idx="0">
                <c:v>226</c:v>
              </c:pt>
              <c:pt idx="1">
                <c:v>204</c:v>
              </c:pt>
              <c:pt idx="2">
                <c:v>31</c:v>
              </c:pt>
            </c:numLit>
          </c:val>
          <c:extLst>
            <c:ext xmlns:c16="http://schemas.microsoft.com/office/drawing/2014/chart" uri="{C3380CC4-5D6E-409C-BE32-E72D297353CC}">
              <c16:uniqueId val="{00000006-87C1-4B3A-9457-F691580CF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Feuil1!$A$5:$A$10</c:f>
              <c:strCache>
                <c:ptCount val="6"/>
                <c:pt idx="0">
                  <c:v>Emploi aide-soignant</c:v>
                </c:pt>
                <c:pt idx="1">
                  <c:v>Poursuite d'études</c:v>
                </c:pt>
                <c:pt idx="2">
                  <c:v>En recherche d'emploi</c:v>
                </c:pt>
                <c:pt idx="3">
                  <c:v>Autre activité professionnelle</c:v>
                </c:pt>
                <c:pt idx="4">
                  <c:v>Autre situation</c:v>
                </c:pt>
                <c:pt idx="5">
                  <c:v>Réponses non exploitées</c:v>
                </c:pt>
              </c:strCache>
            </c:strRef>
          </c:cat>
          <c:val>
            <c:numRef>
              <c:f>Feuil1!$B$5:$B$10</c:f>
              <c:numCache>
                <c:formatCode>General</c:formatCode>
                <c:ptCount val="6"/>
                <c:pt idx="0">
                  <c:v>461</c:v>
                </c:pt>
                <c:pt idx="1">
                  <c:v>29</c:v>
                </c:pt>
                <c:pt idx="2">
                  <c:v>15</c:v>
                </c:pt>
                <c:pt idx="3">
                  <c:v>6</c:v>
                </c:pt>
                <c:pt idx="4">
                  <c:v>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72-42C6-A1BA-9F2B51DE1F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1719608"/>
        <c:axId val="841726168"/>
      </c:barChart>
      <c:catAx>
        <c:axId val="84171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1726168"/>
        <c:crosses val="autoZero"/>
        <c:auto val="1"/>
        <c:lblAlgn val="ctr"/>
        <c:lblOffset val="100"/>
        <c:noMultiLvlLbl val="0"/>
      </c:catAx>
      <c:valAx>
        <c:axId val="841726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171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pivotSource>
    <c:name>[STAT - Enquete insertion - AS.xlsx]PivotChartTable10</c:name>
    <c:fmtId val="-1"/>
  </c:pivotSource>
  <c:chart>
    <c:autoTitleDeleted val="1"/>
    <c:pivotFmts>
      <c:pivotFmt>
        <c:idx val="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/>
          </a:solidFill>
          <a:ln>
            <a:noFill/>
          </a:ln>
          <a:effectLst/>
        </c:spPr>
      </c:pivotFmt>
      <c:pivotFmt>
        <c:idx val="5"/>
        <c:spPr>
          <a:solidFill>
            <a:schemeClr val="accent5"/>
          </a:solidFill>
          <a:ln>
            <a:noFill/>
          </a:ln>
          <a:effectLst/>
        </c:spPr>
      </c:pivotFmt>
      <c:pivotFmt>
        <c:idx val="6"/>
        <c:spPr>
          <a:solidFill>
            <a:schemeClr val="accent5"/>
          </a:solidFill>
          <a:ln>
            <a:noFill/>
          </a:ln>
          <a:effectLst/>
        </c:spPr>
      </c:pivotFmt>
      <c:pivotFmt>
        <c:idx val="7"/>
        <c:spPr>
          <a:solidFill>
            <a:schemeClr val="accent5"/>
          </a:solidFill>
          <a:ln>
            <a:noFill/>
          </a:ln>
          <a:effectLst/>
        </c:spPr>
      </c:pivotFmt>
      <c:pivotFmt>
        <c:idx val="8"/>
        <c:spPr>
          <a:solidFill>
            <a:schemeClr val="accent5"/>
          </a:solidFill>
          <a:ln>
            <a:noFill/>
          </a:ln>
          <a:effectLst/>
        </c:spPr>
      </c:pivotFmt>
      <c:pivotFmt>
        <c:idx val="9"/>
        <c:spPr>
          <a:solidFill>
            <a:schemeClr val="accent5"/>
          </a:solidFill>
          <a:ln>
            <a:noFill/>
          </a:ln>
          <a:effectLst/>
        </c:spPr>
      </c:pivotFmt>
      <c:pivotFmt>
        <c:idx val="10"/>
        <c:spPr>
          <a:solidFill>
            <a:schemeClr val="accent5"/>
          </a:solidFill>
          <a:ln>
            <a:noFill/>
          </a:ln>
          <a:effectLst/>
        </c:spPr>
      </c:pivotFmt>
      <c:pivotFmt>
        <c:idx val="11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5"/>
          </a:solidFill>
          <a:ln>
            <a:noFill/>
          </a:ln>
          <a:effectLst/>
        </c:spPr>
      </c:pivotFmt>
      <c:pivotFmt>
        <c:idx val="13"/>
        <c:spPr>
          <a:solidFill>
            <a:schemeClr val="accent5"/>
          </a:solidFill>
          <a:ln>
            <a:noFill/>
          </a:ln>
          <a:effectLst/>
        </c:spPr>
      </c:pivotFmt>
      <c:pivotFmt>
        <c:idx val="14"/>
        <c:spPr>
          <a:solidFill>
            <a:schemeClr val="accent5"/>
          </a:solidFill>
          <a:ln>
            <a:noFill/>
          </a:ln>
          <a:effectLst/>
        </c:spPr>
      </c:pivotFmt>
      <c:pivotFmt>
        <c:idx val="15"/>
        <c:spPr>
          <a:solidFill>
            <a:schemeClr val="accent5"/>
          </a:solidFill>
          <a:ln>
            <a:noFill/>
          </a:ln>
          <a:effectLst/>
        </c:spPr>
      </c:pivotFmt>
      <c:pivotFmt>
        <c:idx val="16"/>
        <c:spPr>
          <a:solidFill>
            <a:schemeClr val="accent5"/>
          </a:solidFill>
          <a:ln>
            <a:noFill/>
          </a:ln>
          <a:effectLst/>
        </c:spPr>
      </c:pivotFmt>
      <c:pivotFmt>
        <c:idx val="17"/>
        <c:spPr>
          <a:solidFill>
            <a:schemeClr val="accent5"/>
          </a:solidFill>
          <a:ln>
            <a:noFill/>
          </a:ln>
          <a:effectLst/>
        </c:spPr>
      </c:pivotFmt>
      <c:pivotFmt>
        <c:idx val="18"/>
        <c:spPr>
          <a:solidFill>
            <a:schemeClr val="accent5"/>
          </a:solidFill>
          <a:ln>
            <a:noFill/>
          </a:ln>
          <a:effectLst/>
        </c:spPr>
      </c:pivotFmt>
      <c:pivotFmt>
        <c:idx val="19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6.3071307456534415E-2"/>
              <c:y val="0.129754585761525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6.3071307456534415E-2"/>
              <c:y val="0.129754585761525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5"/>
          </a:solidFill>
          <a:ln>
            <a:noFill/>
          </a:ln>
          <a:effectLst/>
        </c:spPr>
      </c:pivotFmt>
      <c:pivotFmt>
        <c:idx val="23"/>
        <c:spPr>
          <a:solidFill>
            <a:schemeClr val="accent5"/>
          </a:solidFill>
          <a:ln>
            <a:noFill/>
          </a:ln>
          <a:effectLst/>
        </c:spPr>
      </c:pivotFmt>
      <c:pivotFmt>
        <c:idx val="24"/>
        <c:spPr>
          <a:solidFill>
            <a:schemeClr val="accent5"/>
          </a:solidFill>
          <a:ln>
            <a:noFill/>
          </a:ln>
          <a:effectLst/>
        </c:spPr>
      </c:pivotFmt>
      <c:pivotFmt>
        <c:idx val="25"/>
        <c:spPr>
          <a:solidFill>
            <a:schemeClr val="accent5"/>
          </a:solidFill>
          <a:ln>
            <a:noFill/>
          </a:ln>
          <a:effectLst/>
        </c:spPr>
      </c:pivotFmt>
      <c:pivotFmt>
        <c:idx val="26"/>
        <c:spPr>
          <a:solidFill>
            <a:schemeClr val="accent5"/>
          </a:solidFill>
          <a:ln>
            <a:noFill/>
          </a:ln>
          <a:effectLst/>
        </c:spPr>
      </c:pivotFmt>
      <c:pivotFmt>
        <c:idx val="27"/>
        <c:spPr>
          <a:solidFill>
            <a:schemeClr val="accent5"/>
          </a:solidFill>
          <a:ln>
            <a:noFill/>
          </a:ln>
          <a:effectLst/>
        </c:spPr>
      </c:pivotFmt>
      <c:pivotFmt>
        <c:idx val="28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7.5571194225721783E-2"/>
              <c:y val="0.258953386640623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5"/>
          </a:solidFill>
          <a:ln>
            <a:noFill/>
          </a:ln>
          <a:effectLst/>
        </c:spPr>
      </c:pivotFmt>
      <c:pivotFmt>
        <c:idx val="31"/>
        <c:spPr>
          <a:solidFill>
            <a:schemeClr val="accent5"/>
          </a:solidFill>
          <a:ln>
            <a:noFill/>
          </a:ln>
          <a:effectLst/>
        </c:spPr>
      </c:pivotFmt>
      <c:pivotFmt>
        <c:idx val="32"/>
        <c:spPr>
          <a:solidFill>
            <a:schemeClr val="accent5"/>
          </a:solidFill>
          <a:ln>
            <a:noFill/>
          </a:ln>
          <a:effectLst/>
        </c:spPr>
      </c:pivotFmt>
      <c:pivotFmt>
        <c:idx val="33"/>
        <c:spPr>
          <a:solidFill>
            <a:schemeClr val="accent5"/>
          </a:solidFill>
          <a:ln>
            <a:noFill/>
          </a:ln>
          <a:effectLst/>
        </c:spPr>
      </c:pivotFmt>
      <c:pivotFmt>
        <c:idx val="34"/>
        <c:spPr>
          <a:solidFill>
            <a:schemeClr val="accent5"/>
          </a:solidFill>
          <a:ln>
            <a:noFill/>
          </a:ln>
          <a:effectLst/>
        </c:spPr>
      </c:pivotFmt>
      <c:pivotFmt>
        <c:idx val="35"/>
        <c:spPr>
          <a:solidFill>
            <a:schemeClr val="accent5"/>
          </a:solidFill>
          <a:ln>
            <a:noFill/>
          </a:ln>
          <a:effectLst/>
        </c:spPr>
      </c:pivotFmt>
      <c:pivotFmt>
        <c:idx val="36"/>
        <c:dLbl>
          <c:idx val="0"/>
          <c:layout>
            <c:manualLayout>
              <c:x val="4.5675893194894998E-2"/>
              <c:y val="-1.635031768080267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5"/>
          </a:solidFill>
          <a:ln>
            <a:noFill/>
          </a:ln>
          <a:effectLst/>
        </c:spPr>
      </c:pivotFmt>
      <c:pivotFmt>
        <c:idx val="40"/>
        <c:spPr>
          <a:solidFill>
            <a:schemeClr val="accent5"/>
          </a:solidFill>
          <a:ln>
            <a:noFill/>
          </a:ln>
          <a:effectLst/>
        </c:spPr>
      </c:pivotFmt>
      <c:pivotFmt>
        <c:idx val="41"/>
        <c:spPr>
          <a:solidFill>
            <a:schemeClr val="accent5"/>
          </a:solidFill>
          <a:ln>
            <a:noFill/>
          </a:ln>
          <a:effectLst/>
        </c:spPr>
      </c:pivotFmt>
      <c:pivotFmt>
        <c:idx val="42"/>
        <c:spPr>
          <a:solidFill>
            <a:schemeClr val="accent5"/>
          </a:solidFill>
          <a:ln>
            <a:noFill/>
          </a:ln>
          <a:effectLst/>
        </c:spPr>
      </c:pivotFmt>
      <c:pivotFmt>
        <c:idx val="43"/>
        <c:spPr>
          <a:solidFill>
            <a:schemeClr val="accent5"/>
          </a:solidFill>
          <a:ln>
            <a:noFill/>
          </a:ln>
          <a:effectLst/>
        </c:spPr>
      </c:pivotFmt>
      <c:pivotFmt>
        <c:idx val="44"/>
        <c:spPr>
          <a:solidFill>
            <a:schemeClr val="accent5"/>
          </a:solidFill>
          <a:ln>
            <a:noFill/>
          </a:ln>
          <a:effectLst/>
        </c:spPr>
      </c:pivotFmt>
      <c:pivotFmt>
        <c:idx val="45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5"/>
          </a:solidFill>
          <a:ln>
            <a:noFill/>
          </a:ln>
          <a:effectLst/>
        </c:spPr>
      </c:pivotFmt>
      <c:pivotFmt>
        <c:idx val="47"/>
        <c:spPr>
          <a:solidFill>
            <a:schemeClr val="accent5"/>
          </a:solidFill>
          <a:ln>
            <a:noFill/>
          </a:ln>
          <a:effectLst/>
        </c:spPr>
      </c:pivotFmt>
      <c:pivotFmt>
        <c:idx val="48"/>
        <c:spPr>
          <a:solidFill>
            <a:schemeClr val="accent5"/>
          </a:solidFill>
          <a:ln>
            <a:noFill/>
          </a:ln>
          <a:effectLst/>
        </c:spPr>
      </c:pivotFmt>
      <c:pivotFmt>
        <c:idx val="49"/>
        <c:spPr>
          <a:solidFill>
            <a:schemeClr val="accent5"/>
          </a:solidFill>
          <a:ln>
            <a:noFill/>
          </a:ln>
          <a:effectLst/>
        </c:spPr>
      </c:pivotFmt>
      <c:pivotFmt>
        <c:idx val="50"/>
        <c:spPr>
          <a:solidFill>
            <a:schemeClr val="accent5"/>
          </a:solidFill>
          <a:ln>
            <a:noFill/>
          </a:ln>
          <a:effectLst/>
        </c:spPr>
      </c:pivotFmt>
      <c:pivotFmt>
        <c:idx val="51"/>
        <c:spPr>
          <a:solidFill>
            <a:schemeClr val="accent5"/>
          </a:solidFill>
          <a:ln>
            <a:noFill/>
          </a:ln>
          <a:effectLst/>
        </c:spPr>
      </c:pivotFmt>
      <c:pivotFmt>
        <c:idx val="52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5"/>
          </a:solidFill>
          <a:ln>
            <a:noFill/>
          </a:ln>
          <a:effectLst/>
        </c:spPr>
      </c:pivotFmt>
      <c:pivotFmt>
        <c:idx val="80"/>
        <c:spPr>
          <a:solidFill>
            <a:schemeClr val="accent5"/>
          </a:solidFill>
          <a:ln>
            <a:noFill/>
          </a:ln>
          <a:effectLst/>
        </c:spPr>
      </c:pivotFmt>
      <c:pivotFmt>
        <c:idx val="81"/>
        <c:spPr>
          <a:solidFill>
            <a:schemeClr val="accent5"/>
          </a:solidFill>
          <a:ln>
            <a:noFill/>
          </a:ln>
          <a:effectLst/>
        </c:spPr>
      </c:pivotFmt>
      <c:pivotFmt>
        <c:idx val="82"/>
        <c:spPr>
          <a:solidFill>
            <a:schemeClr val="accent5"/>
          </a:solidFill>
          <a:ln>
            <a:noFill/>
          </a:ln>
          <a:effectLst/>
        </c:spPr>
      </c:pivotFmt>
      <c:pivotFmt>
        <c:idx val="83"/>
        <c:spPr>
          <a:solidFill>
            <a:schemeClr val="accent5"/>
          </a:solidFill>
          <a:ln>
            <a:noFill/>
          </a:ln>
          <a:effectLst/>
        </c:spPr>
      </c:pivotFmt>
      <c:pivotFmt>
        <c:idx val="84"/>
        <c:spPr>
          <a:solidFill>
            <a:schemeClr val="accent5"/>
          </a:solidFill>
          <a:ln>
            <a:noFill/>
          </a:ln>
          <a:effectLst/>
        </c:spPr>
      </c:pivotFmt>
      <c:pivotFmt>
        <c:idx val="85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5"/>
          </a:solidFill>
          <a:ln>
            <a:noFill/>
          </a:ln>
          <a:effectLst/>
        </c:spPr>
      </c:pivotFmt>
      <c:pivotFmt>
        <c:idx val="87"/>
        <c:spPr>
          <a:solidFill>
            <a:schemeClr val="accent5"/>
          </a:solidFill>
          <a:ln>
            <a:noFill/>
          </a:ln>
          <a:effectLst/>
        </c:spPr>
      </c:pivotFmt>
      <c:pivotFmt>
        <c:idx val="88"/>
        <c:spPr>
          <a:solidFill>
            <a:schemeClr val="accent5"/>
          </a:solidFill>
          <a:ln>
            <a:noFill/>
          </a:ln>
          <a:effectLst/>
        </c:spPr>
      </c:pivotFmt>
      <c:pivotFmt>
        <c:idx val="89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5"/>
          </a:solidFill>
          <a:ln>
            <a:noFill/>
          </a:ln>
          <a:effectLst/>
        </c:spPr>
      </c:pivotFmt>
      <c:pivotFmt>
        <c:idx val="91"/>
        <c:spPr>
          <a:solidFill>
            <a:schemeClr val="accent5"/>
          </a:solidFill>
          <a:ln>
            <a:noFill/>
          </a:ln>
          <a:effectLst/>
        </c:spPr>
      </c:pivotFmt>
      <c:pivotFmt>
        <c:idx val="92"/>
        <c:spPr>
          <a:solidFill>
            <a:schemeClr val="accent5"/>
          </a:solidFill>
          <a:ln>
            <a:noFill/>
          </a:ln>
          <a:effectLst/>
        </c:spPr>
      </c:pivotFmt>
      <c:pivotFmt>
        <c:idx val="93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chemeClr val="accent5">
              <a:shade val="50000"/>
            </a:schemeClr>
          </a:solidFill>
          <a:ln>
            <a:noFill/>
          </a:ln>
          <a:effectLst/>
        </c:spPr>
      </c:pivotFmt>
      <c:pivotFmt>
        <c:idx val="95"/>
        <c:spPr>
          <a:solidFill>
            <a:schemeClr val="accent5">
              <a:shade val="70000"/>
            </a:schemeClr>
          </a:solidFill>
          <a:ln>
            <a:noFill/>
          </a:ln>
          <a:effectLst/>
        </c:spPr>
      </c:pivotFmt>
      <c:pivotFmt>
        <c:idx val="96"/>
        <c:spPr>
          <a:solidFill>
            <a:schemeClr val="accent5">
              <a:shade val="90000"/>
            </a:schemeClr>
          </a:solidFill>
          <a:ln>
            <a:noFill/>
          </a:ln>
          <a:effectLst/>
        </c:spPr>
      </c:pivotFmt>
      <c:pivotFmt>
        <c:idx val="97"/>
        <c:spPr>
          <a:solidFill>
            <a:schemeClr val="accent5"/>
          </a:solidFill>
          <a:ln>
            <a:noFill/>
          </a:ln>
          <a:effectLst/>
        </c:spPr>
      </c:pivotFmt>
      <c:pivotFmt>
        <c:idx val="98"/>
        <c:spPr>
          <a:solidFill>
            <a:schemeClr val="accent5">
              <a:tint val="70000"/>
            </a:schemeClr>
          </a:solidFill>
          <a:ln>
            <a:noFill/>
          </a:ln>
          <a:effectLst/>
        </c:spPr>
      </c:pivotFmt>
      <c:pivotFmt>
        <c:idx val="99"/>
        <c:spPr>
          <a:solidFill>
            <a:schemeClr val="accent5">
              <a:shade val="76000"/>
            </a:schemeClr>
          </a:solidFill>
          <a:ln>
            <a:noFill/>
          </a:ln>
          <a:effectLst/>
        </c:spPr>
      </c:pivotFmt>
      <c:pivotFmt>
        <c:idx val="100"/>
        <c:spPr>
          <a:solidFill>
            <a:schemeClr val="accent5">
              <a:tint val="77000"/>
            </a:schemeClr>
          </a:solidFill>
          <a:ln>
            <a:noFill/>
          </a:ln>
          <a:effectLst/>
        </c:spPr>
      </c:pivotFmt>
      <c:pivotFmt>
        <c:idx val="101"/>
        <c:spPr>
          <a:solidFill>
            <a:schemeClr val="accent5">
              <a:shade val="65000"/>
            </a:schemeClr>
          </a:solidFill>
          <a:ln>
            <a:noFill/>
          </a:ln>
          <a:effectLst/>
        </c:spPr>
      </c:pivotFmt>
      <c:pivotFmt>
        <c:idx val="102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solidFill>
            <a:schemeClr val="accent5">
              <a:shade val="65000"/>
            </a:schemeClr>
          </a:solidFill>
          <a:ln>
            <a:noFill/>
          </a:ln>
          <a:effectLst/>
        </c:spPr>
      </c:pivotFmt>
      <c:pivotFmt>
        <c:idx val="104"/>
        <c:spPr>
          <a:solidFill>
            <a:schemeClr val="accent5">
              <a:shade val="76000"/>
            </a:schemeClr>
          </a:solidFill>
          <a:ln>
            <a:noFill/>
          </a:ln>
          <a:effectLst/>
        </c:spPr>
      </c:pivotFmt>
      <c:pivotFmt>
        <c:idx val="105"/>
        <c:spPr>
          <a:solidFill>
            <a:schemeClr val="accent5">
              <a:tint val="77000"/>
            </a:schemeClr>
          </a:solidFill>
          <a:ln>
            <a:noFill/>
          </a:ln>
          <a:effectLst/>
        </c:spPr>
      </c:pivotFmt>
      <c:pivotFmt>
        <c:idx val="106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solidFill>
            <a:schemeClr val="accent5">
              <a:shade val="65000"/>
            </a:schemeClr>
          </a:solidFill>
          <a:ln>
            <a:noFill/>
          </a:ln>
          <a:effectLst/>
        </c:spPr>
      </c:pivotFmt>
      <c:pivotFmt>
        <c:idx val="108"/>
        <c:spPr>
          <a:solidFill>
            <a:schemeClr val="accent5">
              <a:shade val="76000"/>
            </a:schemeClr>
          </a:solidFill>
          <a:ln>
            <a:noFill/>
          </a:ln>
          <a:effectLst/>
        </c:spPr>
      </c:pivotFmt>
      <c:pivotFmt>
        <c:idx val="109"/>
        <c:spPr>
          <a:solidFill>
            <a:schemeClr val="accent5">
              <a:tint val="77000"/>
            </a:schemeClr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37051512039255963"/>
          <c:y val="0.11204933246459088"/>
          <c:w val="0.43378660276161124"/>
          <c:h val="0.70371993423658852"/>
        </c:manualLayout>
      </c:layout>
      <c:pie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DE-44EE-BAC6-3E2FAC39A847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DE-44EE-BAC6-3E2FAC39A847}"/>
              </c:ext>
            </c:extLst>
          </c:dPt>
          <c:dPt>
            <c:idx val="2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DE-44EE-BAC6-3E2FAC39A847}"/>
              </c:ext>
            </c:extLst>
          </c:dPt>
          <c:dPt>
            <c:idx val="3"/>
            <c:bubble3D val="0"/>
            <c:spPr>
              <a:solidFill>
                <a:schemeClr val="accent5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DE-44EE-BAC6-3E2FAC39A847}"/>
              </c:ext>
            </c:extLst>
          </c:dPt>
          <c:dPt>
            <c:idx val="4"/>
            <c:bubble3D val="0"/>
            <c:spPr>
              <a:solidFill>
                <a:schemeClr val="accent5">
                  <a:tint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EDE-44EE-BAC6-3E2FAC39A847}"/>
              </c:ext>
            </c:extLst>
          </c:dPt>
          <c:dPt>
            <c:idx val="5"/>
            <c:bubble3D val="0"/>
            <c:spPr>
              <a:solidFill>
                <a:schemeClr val="accent5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EDE-44EE-BAC6-3E2FAC39A8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3"/>
              <c:pt idx="0">
                <c:v>(vide)</c:v>
              </c:pt>
              <c:pt idx="1">
                <c:v>Entre 0 et 1 mois</c:v>
              </c:pt>
              <c:pt idx="2">
                <c:v>Entre 2 et 6 mois</c:v>
              </c:pt>
            </c:strLit>
          </c:cat>
          <c:val>
            <c:numLit>
              <c:formatCode>General</c:formatCode>
              <c:ptCount val="3"/>
              <c:pt idx="0">
                <c:v>20</c:v>
              </c:pt>
              <c:pt idx="1">
                <c:v>337</c:v>
              </c:pt>
              <c:pt idx="2">
                <c:v>104</c:v>
              </c:pt>
            </c:numLit>
          </c:val>
          <c:extLst>
            <c:ext xmlns:c16="http://schemas.microsoft.com/office/drawing/2014/chart" uri="{C3380CC4-5D6E-409C-BE32-E72D297353CC}">
              <c16:uniqueId val="{0000000C-FEDE-44EE-BAC6-3E2FAC39A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[Classeur1]PivotChartTable2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  <c:dLbl>
          <c:idx val="0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  <c:dLbl>
          <c:idx val="0"/>
          <c:layout>
            <c:manualLayout>
              <c:x val="6.3071307456534415E-2"/>
              <c:y val="0.1297545857615256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layout>
            <c:manualLayout>
              <c:x val="6.3071307456534415E-2"/>
              <c:y val="0.1297545857615256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layout>
            <c:manualLayout>
              <c:x val="7.5571194225721783E-2"/>
              <c:y val="0.2589533866406234"/>
            </c:manualLayout>
          </c:layout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  <c:dLbl>
          <c:idx val="0"/>
          <c:layout>
            <c:manualLayout>
              <c:x val="4.5675893194894998E-2"/>
              <c:y val="-1.6350317680802674E-2"/>
            </c:manualLayout>
          </c:layout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</c:pivotFmt>
      <c:pivotFmt>
        <c:idx val="47"/>
      </c:pivotFmt>
      <c:pivotFmt>
        <c:idx val="48"/>
      </c:pivotFmt>
      <c:pivotFmt>
        <c:idx val="49"/>
      </c:pivotFmt>
      <c:pivotFmt>
        <c:idx val="50"/>
      </c:pivotFmt>
      <c:pivotFmt>
        <c:idx val="51"/>
      </c:pivotFmt>
      <c:pivotFmt>
        <c:idx val="52"/>
      </c:pivotFmt>
      <c:pivotFmt>
        <c:idx val="53"/>
      </c:pivotFmt>
      <c:pivotFmt>
        <c:idx val="54"/>
      </c:pivotFmt>
      <c:pivotFmt>
        <c:idx val="55"/>
      </c:pivotFmt>
      <c:pivotFmt>
        <c:idx val="56"/>
      </c:pivotFmt>
      <c:pivotFmt>
        <c:idx val="57"/>
      </c:pivotFmt>
      <c:pivotFmt>
        <c:idx val="58"/>
      </c:pivotFmt>
      <c:pivotFmt>
        <c:idx val="59"/>
      </c:pivotFmt>
      <c:pivotFmt>
        <c:idx val="60"/>
      </c:pivotFmt>
      <c:pivotFmt>
        <c:idx val="61"/>
      </c:pivotFmt>
      <c:pivotFmt>
        <c:idx val="62"/>
      </c:pivotFmt>
      <c:pivotFmt>
        <c:idx val="63"/>
      </c:pivotFmt>
      <c:pivotFmt>
        <c:idx val="64"/>
      </c:pivotFmt>
      <c:pivotFmt>
        <c:idx val="65"/>
      </c:pivotFmt>
      <c:pivotFmt>
        <c:idx val="66"/>
      </c:pivotFmt>
      <c:pivotFmt>
        <c:idx val="67"/>
      </c:pivotFmt>
      <c:pivotFmt>
        <c:idx val="68"/>
      </c:pivotFmt>
      <c:pivotFmt>
        <c:idx val="69"/>
      </c:pivotFmt>
      <c:pivotFmt>
        <c:idx val="70"/>
      </c:pivotFmt>
      <c:pivotFmt>
        <c:idx val="71"/>
      </c:pivotFmt>
      <c:pivotFmt>
        <c:idx val="72"/>
      </c:pivotFmt>
      <c:pivotFmt>
        <c:idx val="73"/>
      </c:pivotFmt>
      <c:pivotFmt>
        <c:idx val="74"/>
      </c:pivotFmt>
      <c:pivotFmt>
        <c:idx val="75"/>
      </c:pivotFmt>
      <c:pivotFmt>
        <c:idx val="76"/>
      </c:pivotFmt>
      <c:pivotFmt>
        <c:idx val="77"/>
      </c:pivotFmt>
      <c:pivotFmt>
        <c:idx val="78"/>
      </c:pivotFmt>
      <c:pivotFmt>
        <c:idx val="79"/>
      </c:pivotFmt>
      <c:pivotFmt>
        <c:idx val="80"/>
      </c:pivotFmt>
      <c:pivotFmt>
        <c:idx val="81"/>
      </c:pivotFmt>
      <c:pivotFmt>
        <c:idx val="82"/>
      </c:pivotFmt>
      <c:pivotFmt>
        <c:idx val="83"/>
      </c:pivotFmt>
      <c:pivotFmt>
        <c:idx val="84"/>
      </c:pivotFmt>
      <c:pivotFmt>
        <c:idx val="85"/>
      </c:pivotFmt>
      <c:pivotFmt>
        <c:idx val="86"/>
      </c:pivotFmt>
      <c:pivotFmt>
        <c:idx val="87"/>
      </c:pivotFmt>
      <c:pivotFmt>
        <c:idx val="88"/>
      </c:pivotFmt>
      <c:pivotFmt>
        <c:idx val="89"/>
      </c:pivotFmt>
      <c:pivotFmt>
        <c:idx val="90"/>
      </c:pivotFmt>
      <c:pivotFmt>
        <c:idx val="91"/>
      </c:pivotFmt>
      <c:pivotFmt>
        <c:idx val="92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</c:pivotFmt>
      <c:pivotFmt>
        <c:idx val="94"/>
      </c:pivotFmt>
      <c:pivotFmt>
        <c:idx val="95"/>
      </c:pivotFmt>
      <c:pivotFmt>
        <c:idx val="96"/>
      </c:pivotFmt>
      <c:pivotFmt>
        <c:idx val="97"/>
      </c:pivotFmt>
      <c:pivotFmt>
        <c:idx val="98"/>
      </c:pivotFmt>
      <c:pivotFmt>
        <c:idx val="99"/>
      </c:pivotFmt>
      <c:pivotFmt>
        <c:idx val="100"/>
      </c:pivotFmt>
      <c:pivotFmt>
        <c:idx val="101"/>
      </c:pivotFmt>
      <c:pivotFmt>
        <c:idx val="102"/>
      </c:pivotFmt>
      <c:pivotFmt>
        <c:idx val="103"/>
      </c:pivotFmt>
      <c:pivotFmt>
        <c:idx val="104"/>
      </c:pivotFmt>
      <c:pivotFmt>
        <c:idx val="105"/>
      </c:pivotFmt>
      <c:pivotFmt>
        <c:idx val="106"/>
      </c:pivotFmt>
      <c:pivotFmt>
        <c:idx val="107"/>
      </c:pivotFmt>
      <c:pivotFmt>
        <c:idx val="108"/>
      </c:pivotFmt>
      <c:pivotFmt>
        <c:idx val="109"/>
      </c:pivotFmt>
      <c:pivotFmt>
        <c:idx val="110"/>
      </c:pivotFmt>
      <c:pivotFmt>
        <c:idx val="111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</c:pivotFmt>
      <c:pivotFmt>
        <c:idx val="113"/>
      </c:pivotFmt>
      <c:pivotFmt>
        <c:idx val="114"/>
      </c:pivotFmt>
      <c:pivotFmt>
        <c:idx val="115"/>
      </c:pivotFmt>
      <c:pivotFmt>
        <c:idx val="116"/>
      </c:pivotFmt>
      <c:pivotFmt>
        <c:idx val="117"/>
      </c:pivotFmt>
      <c:pivotFmt>
        <c:idx val="118"/>
      </c:pivotFmt>
      <c:pivotFmt>
        <c:idx val="119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</c:pivotFmt>
      <c:pivotFmt>
        <c:idx val="121"/>
      </c:pivotFmt>
      <c:pivotFmt>
        <c:idx val="122"/>
      </c:pivotFmt>
      <c:pivotFmt>
        <c:idx val="123"/>
      </c:pivotFmt>
      <c:pivotFmt>
        <c:idx val="124"/>
      </c:pivotFmt>
      <c:pivotFmt>
        <c:idx val="125"/>
      </c:pivotFmt>
      <c:pivotFmt>
        <c:idx val="126"/>
      </c:pivotFmt>
      <c:pivotFmt>
        <c:idx val="12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spPr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3.4136546184738957E-2"/>
              <c:y val="0.1197916666666666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spPr>
          <a:solidFill>
            <a:schemeClr val="accent1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7.9056383012364421E-8"/>
              <c:y val="-2.08333333333333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8877510040160639"/>
                  <c:h val="0.22716166338582677"/>
                </c:manualLayout>
              </c15:layout>
            </c:ext>
          </c:extLst>
        </c:dLbl>
      </c:pivotFmt>
      <c:pivotFmt>
        <c:idx val="130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6.6265060240963861E-2"/>
              <c:y val="6.2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8072289156626432E-2"/>
              <c:y val="-5.208333333333333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2.6104417670682657E-2"/>
              <c:y val="5.208333333333333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spPr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6064257028112375E-2"/>
              <c:y val="-9.548500806014995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spPr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1.405622489959843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8072289156626432E-2"/>
              <c:y val="-5.208333333333333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2.6104417670682657E-2"/>
              <c:y val="5.208333333333333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6064257028112375E-2"/>
              <c:y val="-9.548500806014995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1.405622489959843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3.4136546184738957E-2"/>
              <c:y val="0.1197916666666666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6.6265060240963861E-2"/>
              <c:y val="6.2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7.9056383012364421E-8"/>
              <c:y val="-2.08333333333333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8877510040160639"/>
                  <c:h val="0.22716166338582677"/>
                </c:manualLayout>
              </c15:layout>
            </c:ext>
          </c:extLst>
        </c:dLbl>
      </c:pivotFmt>
      <c:pivotFmt>
        <c:idx val="14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8072289156626432E-2"/>
              <c:y val="-5.208333333333333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2.6104417670682657E-2"/>
              <c:y val="5.208333333333333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6064257028112375E-2"/>
              <c:y val="-9.548500806014995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1.405622489959843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3.4136546184738957E-2"/>
              <c:y val="0.1197916666666666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6.6265060240963861E-2"/>
              <c:y val="6.2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7.9056383012364421E-8"/>
              <c:y val="-2.08333333333333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8877510040160639"/>
                  <c:h val="0.22716166338582677"/>
                </c:manualLayout>
              </c15:layout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19392461006492526"/>
          <c:y val="0.30678682742782154"/>
          <c:w val="0.64076617679107806"/>
          <c:h val="0.65684506233595796"/>
        </c:manualLayout>
      </c:layout>
      <c:pieChart>
        <c:varyColors val="1"/>
        <c:ser>
          <c:idx val="0"/>
          <c:order val="0"/>
          <c:tx>
            <c:v>Total</c:v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1F-469E-8E2C-F352BBD263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1F-469E-8E2C-F352BBD263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1F-469E-8E2C-F352BBD263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1F-469E-8E2C-F352BBD2637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E1F-469E-8E2C-F352BBD2637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E1F-469E-8E2C-F352BBD2637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E1F-469E-8E2C-F352BBD2637B}"/>
              </c:ext>
            </c:extLst>
          </c:dPt>
          <c:dLbls>
            <c:dLbl>
              <c:idx val="0"/>
              <c:layout>
                <c:manualLayout>
                  <c:x val="1.8072289156626432E-2"/>
                  <c:y val="-5.2083333333333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1F-469E-8E2C-F352BBD2637B}"/>
                </c:ext>
              </c:extLst>
            </c:dLbl>
            <c:dLbl>
              <c:idx val="1"/>
              <c:layout>
                <c:manualLayout>
                  <c:x val="2.6104417670682657E-2"/>
                  <c:y val="5.2083333333333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E1F-469E-8E2C-F352BBD2637B}"/>
                </c:ext>
              </c:extLst>
            </c:dLbl>
            <c:dLbl>
              <c:idx val="2"/>
              <c:layout>
                <c:manualLayout>
                  <c:x val="1.6064257028112375E-2"/>
                  <c:y val="-9.54850080601499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E1F-469E-8E2C-F352BBD2637B}"/>
                </c:ext>
              </c:extLst>
            </c:dLbl>
            <c:dLbl>
              <c:idx val="3"/>
              <c:layout>
                <c:manualLayout>
                  <c:x val="-1.40562248995984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E1F-469E-8E2C-F352BBD2637B}"/>
                </c:ext>
              </c:extLst>
            </c:dLbl>
            <c:dLbl>
              <c:idx val="4"/>
              <c:layout>
                <c:manualLayout>
                  <c:x val="-3.4136546184738957E-2"/>
                  <c:y val="0.119791666666666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E1F-469E-8E2C-F352BBD2637B}"/>
                </c:ext>
              </c:extLst>
            </c:dLbl>
            <c:dLbl>
              <c:idx val="5"/>
              <c:layout>
                <c:manualLayout>
                  <c:x val="-6.6265060240963861E-2"/>
                  <c:y val="6.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E1F-469E-8E2C-F352BBD2637B}"/>
                </c:ext>
              </c:extLst>
            </c:dLbl>
            <c:dLbl>
              <c:idx val="6"/>
              <c:layout>
                <c:manualLayout>
                  <c:x val="7.9056383012364421E-8"/>
                  <c:y val="-2.08333333333333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77510040160639"/>
                      <c:h val="0.227161663385826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E1F-469E-8E2C-F352BBD26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7"/>
              <c:pt idx="0">
                <c:v>(vide)</c:v>
              </c:pt>
              <c:pt idx="1">
                <c:v>Département 22</c:v>
              </c:pt>
              <c:pt idx="2">
                <c:v>Département 29</c:v>
              </c:pt>
              <c:pt idx="3">
                <c:v>Département 35</c:v>
              </c:pt>
              <c:pt idx="4">
                <c:v>Département 56</c:v>
              </c:pt>
              <c:pt idx="5">
                <c:v>Etat étranger</c:v>
              </c:pt>
              <c:pt idx="6">
                <c:v>Hors région Bretagne (France)</c:v>
              </c:pt>
            </c:strLit>
          </c:cat>
          <c:val>
            <c:numLit>
              <c:formatCode>General</c:formatCode>
              <c:ptCount val="7"/>
              <c:pt idx="0">
                <c:v>20</c:v>
              </c:pt>
              <c:pt idx="1">
                <c:v>96</c:v>
              </c:pt>
              <c:pt idx="2">
                <c:v>132</c:v>
              </c:pt>
              <c:pt idx="3">
                <c:v>108</c:v>
              </c:pt>
              <c:pt idx="4">
                <c:v>83</c:v>
              </c:pt>
              <c:pt idx="5">
                <c:v>2</c:v>
              </c:pt>
              <c:pt idx="6">
                <c:v>20</c:v>
              </c:pt>
            </c:numLit>
          </c:val>
          <c:extLst>
            <c:ext xmlns:c16="http://schemas.microsoft.com/office/drawing/2014/chart" uri="{C3380CC4-5D6E-409C-BE32-E72D297353CC}">
              <c16:uniqueId val="{0000000E-6E1F-469E-8E2C-F352BBD2637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B511-6D27-44A6-8A8F-578D3841420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48D4-C982-4AFC-A213-AA60BB493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34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B511-6D27-44A6-8A8F-578D3841420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48D4-C982-4AFC-A213-AA60BB493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91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B511-6D27-44A6-8A8F-578D3841420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48D4-C982-4AFC-A213-AA60BB493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84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9F1DD832-7375-42AC-BAD2-0B35C23A52FB}" type="datetime1">
              <a:rPr lang="fr-FR" cap="all" smtClean="0"/>
              <a:t>25/08/2022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ARS - DASPF / DREETS Bretagne</a:t>
            </a:r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2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8380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B511-6D27-44A6-8A8F-578D3841420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48D4-C982-4AFC-A213-AA60BB493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01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B511-6D27-44A6-8A8F-578D3841420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48D4-C982-4AFC-A213-AA60BB493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8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B511-6D27-44A6-8A8F-578D3841420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48D4-C982-4AFC-A213-AA60BB493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38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B511-6D27-44A6-8A8F-578D3841420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48D4-C982-4AFC-A213-AA60BB493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63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B511-6D27-44A6-8A8F-578D3841420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48D4-C982-4AFC-A213-AA60BB493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92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B511-6D27-44A6-8A8F-578D3841420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48D4-C982-4AFC-A213-AA60BB493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47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B511-6D27-44A6-8A8F-578D3841420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48D4-C982-4AFC-A213-AA60BB493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43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B511-6D27-44A6-8A8F-578D3841420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48D4-C982-4AFC-A213-AA60BB493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40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5B511-6D27-44A6-8A8F-578D3841420A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48D4-C982-4AFC-A213-AA60BB493A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59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DD832-7375-42AC-BAD2-0B35C23A52FB}" type="datetime1">
              <a:rPr lang="fr-FR" cap="all" smtClean="0"/>
              <a:t>25/08/2022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846753"/>
            <a:ext cx="11232819" cy="32393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Insertion professionnelle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2022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31800" y="2276872"/>
            <a:ext cx="11153475" cy="3770245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fr-FR" sz="1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u="sng" dirty="0" smtClean="0"/>
              <a:t>Profil des répondant(e)s </a:t>
            </a:r>
            <a:r>
              <a:rPr lang="fr-FR" sz="2000" b="1" dirty="0" smtClean="0"/>
              <a:t>:</a:t>
            </a:r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38200" y="740648"/>
            <a:ext cx="9133936" cy="9500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Insertion professionnelle des diplômé(e)s aides-soignant(e)s de juillet 2021</a:t>
            </a:r>
            <a:endParaRPr lang="fr-FR" dirty="0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778239" y="260648"/>
            <a:ext cx="2886711" cy="480000"/>
          </a:xfrm>
        </p:spPr>
        <p:txBody>
          <a:bodyPr/>
          <a:lstStyle/>
          <a:p>
            <a:r>
              <a:rPr lang="fr-FR" dirty="0"/>
              <a:t>Direction Adjointe Soins de Proximité et Formation</a:t>
            </a:r>
          </a:p>
          <a:p>
            <a:r>
              <a:rPr lang="fr-FR" dirty="0"/>
              <a:t>Département </a:t>
            </a:r>
            <a:r>
              <a:rPr lang="fr-FR" dirty="0" smtClean="0"/>
              <a:t>Formations en santé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92873" y="136679"/>
            <a:ext cx="648702" cy="6487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1575" y="190267"/>
            <a:ext cx="709827" cy="409053"/>
          </a:xfrm>
          <a:prstGeom prst="rect">
            <a:avLst/>
          </a:prstGeom>
        </p:spPr>
      </p:pic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731245864"/>
              </p:ext>
            </p:extLst>
          </p:nvPr>
        </p:nvGraphicFramePr>
        <p:xfrm>
          <a:off x="5743575" y="2622029"/>
          <a:ext cx="5346939" cy="293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17224" y="3118179"/>
            <a:ext cx="51263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51 % des </a:t>
            </a:r>
            <a:r>
              <a:rPr lang="fr-FR" sz="2000" dirty="0" smtClean="0"/>
              <a:t>aides-soignant(e)s répondant(e)s </a:t>
            </a:r>
            <a:r>
              <a:rPr lang="fr-FR" sz="2000" dirty="0"/>
              <a:t>à l’enquête ont entre 30 et 50 ans.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49 % des </a:t>
            </a:r>
            <a:r>
              <a:rPr lang="fr-FR" sz="2000" dirty="0" smtClean="0"/>
              <a:t>aides-soignant(e)s </a:t>
            </a:r>
            <a:r>
              <a:rPr lang="fr-FR" sz="2000" dirty="0"/>
              <a:t>ont moins </a:t>
            </a:r>
            <a:r>
              <a:rPr lang="fr-FR" sz="2000" dirty="0" smtClean="0"/>
              <a:t>de    </a:t>
            </a:r>
            <a:r>
              <a:rPr lang="fr-FR" sz="2000" dirty="0"/>
              <a:t>30 ans.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7 % sont </a:t>
            </a:r>
            <a:r>
              <a:rPr lang="fr-FR" sz="2000" dirty="0" smtClean="0"/>
              <a:t>âgé(e)s </a:t>
            </a:r>
            <a:r>
              <a:rPr lang="fr-FR" sz="2000" dirty="0"/>
              <a:t>de plus de 50 ans. </a:t>
            </a:r>
          </a:p>
        </p:txBody>
      </p:sp>
    </p:spTree>
    <p:extLst>
      <p:ext uri="{BB962C8B-B14F-4D97-AF65-F5344CB8AC3E}">
        <p14:creationId xmlns:p14="http://schemas.microsoft.com/office/powerpoint/2010/main" val="283524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DD832-7375-42AC-BAD2-0B35C23A52FB}" type="datetime1">
              <a:rPr lang="fr-FR" cap="all" smtClean="0"/>
              <a:t>25/08/2022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846753"/>
            <a:ext cx="11232819" cy="32393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Insertion professionnelle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2022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31800" y="2276872"/>
            <a:ext cx="11153475" cy="3770245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b="1" u="sng" dirty="0" smtClean="0"/>
              <a:t>Situation des diplômé(e)s </a:t>
            </a:r>
            <a:r>
              <a:rPr lang="fr-FR" sz="2000" b="1" u="sng" dirty="0" smtClean="0"/>
              <a:t>6 </a:t>
            </a:r>
            <a:r>
              <a:rPr lang="fr-FR" sz="2000" b="1" u="sng" dirty="0"/>
              <a:t>mois après </a:t>
            </a:r>
            <a:r>
              <a:rPr lang="fr-FR" sz="2000" b="1" u="sng" dirty="0" smtClean="0"/>
              <a:t>la </a:t>
            </a:r>
            <a:r>
              <a:rPr lang="fr-FR" sz="2000" b="1" u="sng" dirty="0"/>
              <a:t>diplomation :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38200" y="740648"/>
            <a:ext cx="9133936" cy="9500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Insertion professionnelle des diplômé(e)s aides-soignant(e)s de juillet 2021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92873" y="136679"/>
            <a:ext cx="648702" cy="6487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1575" y="190267"/>
            <a:ext cx="709827" cy="4090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3319" y="2752060"/>
            <a:ext cx="5228104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88 % des diplômés aides-soignant(e)s ont été </a:t>
            </a:r>
          </a:p>
          <a:p>
            <a:pPr marL="266700">
              <a:spcAft>
                <a:spcPts val="600"/>
              </a:spcAft>
            </a:pPr>
            <a:r>
              <a:rPr lang="fr-FR" dirty="0"/>
              <a:t>r</a:t>
            </a:r>
            <a:r>
              <a:rPr lang="fr-FR" dirty="0" smtClean="0"/>
              <a:t>ecruté(e)s sur un emploi aide-soignant.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fr-FR" dirty="0" smtClean="0"/>
              <a:t>Parmi </a:t>
            </a:r>
            <a:r>
              <a:rPr lang="fr-FR" dirty="0"/>
              <a:t>les 60 </a:t>
            </a:r>
            <a:r>
              <a:rPr lang="fr-FR" dirty="0" smtClean="0"/>
              <a:t>diplômé(e)s </a:t>
            </a:r>
            <a:r>
              <a:rPr lang="fr-FR" dirty="0"/>
              <a:t>qui n’exercent pas un emploi </a:t>
            </a:r>
            <a:r>
              <a:rPr lang="fr-FR" dirty="0" smtClean="0"/>
              <a:t>d’aide-soignant(e) :</a:t>
            </a:r>
          </a:p>
          <a:p>
            <a:pPr marL="285750" indent="-285750">
              <a:buFontTx/>
              <a:buChar char="-"/>
              <a:tabLst>
                <a:tab pos="266700" algn="l"/>
              </a:tabLst>
            </a:pPr>
            <a:r>
              <a:rPr lang="fr-FR" sz="1600" dirty="0" smtClean="0"/>
              <a:t>29 </a:t>
            </a:r>
            <a:r>
              <a:rPr lang="fr-FR" sz="1600" dirty="0"/>
              <a:t>sont en poursuite d’études, </a:t>
            </a:r>
            <a:endParaRPr lang="fr-FR" sz="1600" dirty="0" smtClean="0"/>
          </a:p>
          <a:p>
            <a:pPr marL="285750" indent="-285750">
              <a:buFontTx/>
              <a:buChar char="-"/>
              <a:tabLst>
                <a:tab pos="266700" algn="l"/>
              </a:tabLst>
            </a:pPr>
            <a:r>
              <a:rPr lang="fr-FR" sz="1600" dirty="0" smtClean="0"/>
              <a:t>15 sont en recherche d’emploi,</a:t>
            </a:r>
          </a:p>
          <a:p>
            <a:pPr marL="285750" indent="-285750">
              <a:buFontTx/>
              <a:buChar char="-"/>
              <a:tabLst>
                <a:tab pos="266700" algn="l"/>
              </a:tabLst>
            </a:pPr>
            <a:r>
              <a:rPr lang="fr-FR" sz="1600" dirty="0" smtClean="0"/>
              <a:t>6 </a:t>
            </a:r>
            <a:r>
              <a:rPr lang="fr-FR" sz="1600" dirty="0"/>
              <a:t>exercent un autre emploi</a:t>
            </a:r>
            <a:r>
              <a:rPr lang="fr-FR" sz="1600" dirty="0" smtClean="0"/>
              <a:t>,</a:t>
            </a:r>
          </a:p>
          <a:p>
            <a:pPr marL="285750" indent="-285750">
              <a:buFontTx/>
              <a:buChar char="-"/>
              <a:tabLst>
                <a:tab pos="266700" algn="l"/>
              </a:tabLst>
            </a:pPr>
            <a:r>
              <a:rPr lang="fr-FR" sz="1600" dirty="0"/>
              <a:t>4</a:t>
            </a:r>
            <a:r>
              <a:rPr lang="fr-FR" sz="1600" dirty="0" smtClean="0"/>
              <a:t> </a:t>
            </a:r>
            <a:r>
              <a:rPr lang="fr-FR" sz="1600" dirty="0"/>
              <a:t>ont indiqué une autre </a:t>
            </a:r>
            <a:r>
              <a:rPr lang="fr-FR" sz="1600" dirty="0" smtClean="0"/>
              <a:t>situation,</a:t>
            </a:r>
          </a:p>
          <a:p>
            <a:pPr marL="285750" indent="-285750">
              <a:buFontTx/>
              <a:buChar char="-"/>
              <a:tabLst>
                <a:tab pos="266700" algn="l"/>
              </a:tabLst>
            </a:pPr>
            <a:r>
              <a:rPr lang="fr-FR" sz="1600" dirty="0" smtClean="0"/>
              <a:t>6 </a:t>
            </a:r>
            <a:r>
              <a:rPr lang="fr-FR" sz="1600" dirty="0"/>
              <a:t>réponses n’ont pas pu être </a:t>
            </a:r>
            <a:r>
              <a:rPr lang="fr-FR" sz="1600" dirty="0" smtClean="0"/>
              <a:t>exploitées.</a:t>
            </a:r>
            <a:endParaRPr lang="fr-FR" sz="1600" dirty="0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239093"/>
              </p:ext>
            </p:extLst>
          </p:nvPr>
        </p:nvGraphicFramePr>
        <p:xfrm>
          <a:off x="5943600" y="2622884"/>
          <a:ext cx="5334000" cy="337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778239" y="260648"/>
            <a:ext cx="2886711" cy="480000"/>
          </a:xfrm>
        </p:spPr>
        <p:txBody>
          <a:bodyPr/>
          <a:lstStyle/>
          <a:p>
            <a:r>
              <a:rPr lang="fr-FR" dirty="0"/>
              <a:t>Direction Adjointe Soins de Proximité et Formation</a:t>
            </a:r>
          </a:p>
          <a:p>
            <a:r>
              <a:rPr lang="fr-FR" dirty="0"/>
              <a:t>Département </a:t>
            </a:r>
            <a:r>
              <a:rPr lang="fr-FR" dirty="0" smtClean="0"/>
              <a:t>Formations en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85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1584270184"/>
              </p:ext>
            </p:extLst>
          </p:nvPr>
        </p:nvGraphicFramePr>
        <p:xfrm>
          <a:off x="6087587" y="2468989"/>
          <a:ext cx="5381303" cy="2865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DD832-7375-42AC-BAD2-0B35C23A52FB}" type="datetime1">
              <a:rPr lang="fr-FR" cap="all" smtClean="0"/>
              <a:t>25/08/2022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846753"/>
            <a:ext cx="11232819" cy="32393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Insertion professionnelle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2022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31801" y="2294657"/>
            <a:ext cx="11170727" cy="3752460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fr-FR" sz="1400" b="1" dirty="0" smtClean="0"/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Délai entre la diplomation et le 1</a:t>
            </a:r>
            <a:r>
              <a:rPr lang="fr-FR" sz="2000" b="1" u="sng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emploi :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/>
              <a:t>73 % des </a:t>
            </a:r>
            <a:r>
              <a:rPr lang="fr-FR" sz="2000" dirty="0" smtClean="0"/>
              <a:t>diplômé(e)s </a:t>
            </a:r>
            <a:r>
              <a:rPr lang="fr-FR" sz="2000" dirty="0"/>
              <a:t>ont été </a:t>
            </a:r>
            <a:r>
              <a:rPr lang="fr-FR" sz="2000" dirty="0" smtClean="0"/>
              <a:t>recruté(e)s </a:t>
            </a:r>
            <a:r>
              <a:rPr lang="fr-FR" sz="2000" dirty="0"/>
              <a:t>dans le mois suivant </a:t>
            </a:r>
            <a:endParaRPr lang="fr-FR" sz="2000" dirty="0" smtClean="0"/>
          </a:p>
          <a:p>
            <a:pPr marL="266700" indent="0">
              <a:buNone/>
            </a:pPr>
            <a:r>
              <a:rPr lang="fr-FR" sz="2000" dirty="0" smtClean="0"/>
              <a:t>leur </a:t>
            </a:r>
            <a:r>
              <a:rPr lang="fr-FR" sz="2000" dirty="0"/>
              <a:t>diplomation. </a:t>
            </a:r>
          </a:p>
          <a:p>
            <a:r>
              <a:rPr lang="fr-FR" sz="2000" dirty="0"/>
              <a:t>23 % ont </a:t>
            </a:r>
            <a:r>
              <a:rPr lang="fr-FR" sz="2000" dirty="0" smtClean="0"/>
              <a:t>été recruté(e)s </a:t>
            </a:r>
            <a:r>
              <a:rPr lang="fr-FR" sz="2000" dirty="0"/>
              <a:t>dans un délai compris entre 2 et 6 mois </a:t>
            </a:r>
            <a:endParaRPr lang="fr-FR" sz="2000" dirty="0" smtClean="0"/>
          </a:p>
          <a:p>
            <a:pPr marL="266700" indent="0">
              <a:buNone/>
            </a:pPr>
            <a:r>
              <a:rPr lang="fr-FR" sz="2000" dirty="0" smtClean="0"/>
              <a:t>après </a:t>
            </a:r>
            <a:r>
              <a:rPr lang="fr-FR" sz="2000" dirty="0"/>
              <a:t>leur diplomation. </a:t>
            </a:r>
          </a:p>
          <a:p>
            <a:r>
              <a:rPr lang="fr-FR" sz="2000" dirty="0"/>
              <a:t>4 % n’ont pas répondu.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92873" y="136679"/>
            <a:ext cx="648702" cy="6487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1575" y="190267"/>
            <a:ext cx="709827" cy="409053"/>
          </a:xfrm>
          <a:prstGeom prst="rect">
            <a:avLst/>
          </a:prstGeom>
        </p:spPr>
      </p:pic>
      <p:sp>
        <p:nvSpPr>
          <p:cNvPr id="16" name="Titre 10"/>
          <p:cNvSpPr>
            <a:spLocks noGrp="1"/>
          </p:cNvSpPr>
          <p:nvPr>
            <p:ph type="title"/>
          </p:nvPr>
        </p:nvSpPr>
        <p:spPr>
          <a:xfrm>
            <a:off x="501770" y="538723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Insertion professionnelle des diplômé(e)s aides-soignant(e)s de juillet 2021</a:t>
            </a:r>
            <a:endParaRPr lang="fr-FR" dirty="0"/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778239" y="260648"/>
            <a:ext cx="2886711" cy="480000"/>
          </a:xfrm>
        </p:spPr>
        <p:txBody>
          <a:bodyPr/>
          <a:lstStyle/>
          <a:p>
            <a:r>
              <a:rPr lang="fr-FR" dirty="0"/>
              <a:t>Direction Adjointe Soins de Proximité et Formation</a:t>
            </a:r>
          </a:p>
          <a:p>
            <a:r>
              <a:rPr lang="fr-FR" dirty="0"/>
              <a:t>Département </a:t>
            </a:r>
            <a:r>
              <a:rPr lang="fr-FR" dirty="0" smtClean="0"/>
              <a:t>Formations en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56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DD832-7375-42AC-BAD2-0B35C23A52FB}" type="datetime1">
              <a:rPr lang="fr-FR" cap="all" smtClean="0"/>
              <a:t>25/08/2022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846753"/>
            <a:ext cx="11232819" cy="32393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Insertion professionnelle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2022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31801" y="2294657"/>
            <a:ext cx="10921999" cy="3752460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fr-FR" sz="1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u="sng" dirty="0" smtClean="0"/>
              <a:t>Situation géographique des emplois :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92873" y="136679"/>
            <a:ext cx="648702" cy="6487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1575" y="190267"/>
            <a:ext cx="709827" cy="409053"/>
          </a:xfrm>
          <a:prstGeom prst="rect">
            <a:avLst/>
          </a:prstGeom>
        </p:spPr>
      </p:pic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2359935445"/>
              </p:ext>
            </p:extLst>
          </p:nvPr>
        </p:nvGraphicFramePr>
        <p:xfrm>
          <a:off x="6000750" y="2326753"/>
          <a:ext cx="5353050" cy="372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514350" y="3144626"/>
            <a:ext cx="6096000" cy="2032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91% des diplômé(e)s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travaillent en Bretagne.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4 %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diplômé(e)s travaillent en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dehors de la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région.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1 % des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diplômé(e)s sont partis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un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Etat </a:t>
            </a:r>
          </a:p>
          <a:p>
            <a:pPr marL="266700" algn="just">
              <a:lnSpc>
                <a:spcPct val="107000"/>
              </a:lnSpc>
              <a:spcAft>
                <a:spcPts val="600"/>
              </a:spcAft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dehors de la France.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4 % n’ont pas répondu.</a:t>
            </a:r>
          </a:p>
        </p:txBody>
      </p:sp>
      <p:sp>
        <p:nvSpPr>
          <p:cNvPr id="15" name="Titre 10"/>
          <p:cNvSpPr>
            <a:spLocks noGrp="1"/>
          </p:cNvSpPr>
          <p:nvPr>
            <p:ph type="title"/>
          </p:nvPr>
        </p:nvSpPr>
        <p:spPr>
          <a:xfrm>
            <a:off x="514350" y="599320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Insertion professionnelle des diplômé(e)s aides-soignant(e)s de juillet 2021</a:t>
            </a:r>
            <a:endParaRPr lang="fr-FR" dirty="0"/>
          </a:p>
        </p:txBody>
      </p:sp>
      <p:sp>
        <p:nvSpPr>
          <p:cNvPr id="1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778239" y="260648"/>
            <a:ext cx="2886711" cy="480000"/>
          </a:xfrm>
        </p:spPr>
        <p:txBody>
          <a:bodyPr/>
          <a:lstStyle/>
          <a:p>
            <a:r>
              <a:rPr lang="fr-FR" dirty="0"/>
              <a:t>Direction Adjointe Soins de Proximité et Formation</a:t>
            </a:r>
          </a:p>
          <a:p>
            <a:r>
              <a:rPr lang="fr-FR" dirty="0"/>
              <a:t>Département </a:t>
            </a:r>
            <a:r>
              <a:rPr lang="fr-FR" dirty="0" smtClean="0"/>
              <a:t>Formations en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44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DD832-7375-42AC-BAD2-0B35C23A52FB}" type="datetime1">
              <a:rPr lang="fr-FR" cap="all" smtClean="0"/>
              <a:t>25/08/2022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846753"/>
            <a:ext cx="11232819" cy="32393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Insertion professionnelle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2022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31801" y="2294657"/>
            <a:ext cx="10921999" cy="37524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fr-FR" sz="1400" b="1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200" b="1" u="sng" dirty="0"/>
              <a:t>Type de contrat</a:t>
            </a:r>
            <a:r>
              <a:rPr lang="fr-FR" sz="2200" b="1" dirty="0"/>
              <a:t> :</a:t>
            </a:r>
          </a:p>
          <a:p>
            <a:r>
              <a:rPr lang="fr-FR" sz="1800" dirty="0"/>
              <a:t>Plus de la moitié des </a:t>
            </a:r>
            <a:r>
              <a:rPr lang="fr-FR" sz="1800" dirty="0" smtClean="0"/>
              <a:t>diplômé(e)s ont été recruté(e)s </a:t>
            </a:r>
            <a:r>
              <a:rPr lang="fr-FR" sz="1800" dirty="0"/>
              <a:t>en CDD (59</a:t>
            </a:r>
            <a:r>
              <a:rPr lang="fr-FR" sz="1800" dirty="0" smtClean="0"/>
              <a:t>%)</a:t>
            </a:r>
          </a:p>
          <a:p>
            <a:r>
              <a:rPr lang="fr-FR" sz="1800" dirty="0" smtClean="0"/>
              <a:t>18 </a:t>
            </a:r>
            <a:r>
              <a:rPr lang="fr-FR" sz="1800" dirty="0"/>
              <a:t>% </a:t>
            </a:r>
            <a:r>
              <a:rPr lang="fr-FR" sz="1800" dirty="0" smtClean="0"/>
              <a:t>ont été recruté(e)s </a:t>
            </a:r>
            <a:r>
              <a:rPr lang="fr-FR" sz="1800" dirty="0"/>
              <a:t>en </a:t>
            </a:r>
            <a:r>
              <a:rPr lang="fr-FR" sz="1800" dirty="0" smtClean="0"/>
              <a:t>CDI.</a:t>
            </a:r>
            <a:endParaRPr lang="fr-FR" sz="1800" dirty="0"/>
          </a:p>
          <a:p>
            <a:r>
              <a:rPr lang="fr-FR" sz="1800" dirty="0"/>
              <a:t>14 % </a:t>
            </a:r>
            <a:r>
              <a:rPr lang="fr-FR" sz="1800" dirty="0" smtClean="0"/>
              <a:t>ont été recruté(e)s </a:t>
            </a:r>
            <a:r>
              <a:rPr lang="fr-FR" sz="1800" dirty="0"/>
              <a:t>par la fonction publique hospitalière </a:t>
            </a:r>
            <a:endParaRPr lang="fr-FR" sz="1800" dirty="0" smtClean="0"/>
          </a:p>
          <a:p>
            <a:pPr marL="266700" indent="0">
              <a:buNone/>
            </a:pPr>
            <a:r>
              <a:rPr lang="fr-FR" sz="1800" dirty="0" smtClean="0"/>
              <a:t>(</a:t>
            </a:r>
            <a:r>
              <a:rPr lang="fr-FR" sz="1800" dirty="0"/>
              <a:t>stagiaires et titulaires de la fonction publique).</a:t>
            </a:r>
          </a:p>
          <a:p>
            <a:r>
              <a:rPr lang="fr-FR" sz="1800" dirty="0"/>
              <a:t>6 % des </a:t>
            </a:r>
            <a:r>
              <a:rPr lang="fr-FR" sz="1800" dirty="0" smtClean="0"/>
              <a:t>diplômé(e)s ont été recrutés </a:t>
            </a:r>
            <a:r>
              <a:rPr lang="fr-FR" sz="1800" dirty="0"/>
              <a:t>en intérim. </a:t>
            </a:r>
          </a:p>
          <a:p>
            <a:r>
              <a:rPr lang="fr-FR" sz="1800" dirty="0"/>
              <a:t>3 % ont indiqué une autre situation (non connue).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92873" y="136679"/>
            <a:ext cx="648702" cy="6487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1575" y="190267"/>
            <a:ext cx="709827" cy="409053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7271" r="1149" b="7380"/>
          <a:stretch/>
        </p:blipFill>
        <p:spPr bwMode="auto">
          <a:xfrm>
            <a:off x="7082555" y="2845743"/>
            <a:ext cx="4883989" cy="2812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itre 10"/>
          <p:cNvSpPr>
            <a:spLocks noGrp="1"/>
          </p:cNvSpPr>
          <p:nvPr>
            <p:ph type="title"/>
          </p:nvPr>
        </p:nvSpPr>
        <p:spPr>
          <a:xfrm>
            <a:off x="431800" y="56025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Insertion professionnelle des diplômé(e)s aides-soignant(e)s de juillet 2021</a:t>
            </a:r>
            <a:endParaRPr lang="fr-FR" dirty="0"/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778239" y="260648"/>
            <a:ext cx="2886711" cy="480000"/>
          </a:xfrm>
        </p:spPr>
        <p:txBody>
          <a:bodyPr/>
          <a:lstStyle/>
          <a:p>
            <a:r>
              <a:rPr lang="fr-FR" dirty="0"/>
              <a:t>Direction Adjointe Soins de Proximité et Formation</a:t>
            </a:r>
          </a:p>
          <a:p>
            <a:r>
              <a:rPr lang="fr-FR" dirty="0"/>
              <a:t>Département </a:t>
            </a:r>
            <a:r>
              <a:rPr lang="fr-FR" dirty="0" smtClean="0"/>
              <a:t>Formations en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58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DD832-7375-42AC-BAD2-0B35C23A52FB}" type="datetime1">
              <a:rPr lang="fr-FR" cap="all" smtClean="0"/>
              <a:t>25/08/2022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846753"/>
            <a:ext cx="11232819" cy="32393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Insertion professionnelle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2022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31801" y="2294657"/>
            <a:ext cx="10921999" cy="37524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fr-FR" sz="1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u="sng" dirty="0" smtClean="0"/>
              <a:t>Secteurs d’emploi </a:t>
            </a:r>
            <a:r>
              <a:rPr lang="fr-FR" dirty="0" smtClean="0"/>
              <a:t>:</a:t>
            </a:r>
          </a:p>
          <a:p>
            <a:r>
              <a:rPr lang="fr-FR" sz="1600" dirty="0" smtClean="0"/>
              <a:t>Les </a:t>
            </a:r>
            <a:r>
              <a:rPr lang="fr-FR" sz="1600" dirty="0"/>
              <a:t>secteurs d’emploi les plus importants </a:t>
            </a:r>
            <a:r>
              <a:rPr lang="fr-FR" sz="1600" dirty="0" smtClean="0"/>
              <a:t>sont :</a:t>
            </a:r>
          </a:p>
          <a:p>
            <a:pPr>
              <a:buFontTx/>
              <a:buChar char="-"/>
            </a:pPr>
            <a:r>
              <a:rPr lang="fr-FR" sz="1600" dirty="0" smtClean="0"/>
              <a:t>le </a:t>
            </a:r>
            <a:r>
              <a:rPr lang="fr-FR" sz="1600" dirty="0"/>
              <a:t>secteur de l’hébergement pour personnes âgées (50 %) </a:t>
            </a: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le </a:t>
            </a:r>
            <a:r>
              <a:rPr lang="fr-FR" sz="1600" dirty="0"/>
              <a:t>secteur hospitalier (30</a:t>
            </a:r>
            <a:r>
              <a:rPr lang="fr-FR" sz="1600" dirty="0" smtClean="0"/>
              <a:t>%)</a:t>
            </a:r>
          </a:p>
          <a:p>
            <a:r>
              <a:rPr lang="fr-FR" sz="1600" dirty="0" smtClean="0"/>
              <a:t>Les </a:t>
            </a:r>
            <a:r>
              <a:rPr lang="fr-FR" sz="1600" dirty="0"/>
              <a:t>autres secteurs d’emploi sont </a:t>
            </a:r>
            <a:r>
              <a:rPr lang="fr-FR" sz="1600" dirty="0" smtClean="0"/>
              <a:t>:</a:t>
            </a:r>
          </a:p>
          <a:p>
            <a:pPr>
              <a:buFontTx/>
              <a:buChar char="-"/>
            </a:pPr>
            <a:r>
              <a:rPr lang="fr-FR" sz="1600" dirty="0" smtClean="0"/>
              <a:t>le </a:t>
            </a:r>
            <a:r>
              <a:rPr lang="fr-FR" sz="1600" dirty="0"/>
              <a:t>secteur de l’hébergement </a:t>
            </a:r>
            <a:r>
              <a:rPr lang="fr-FR" sz="1600" dirty="0" smtClean="0"/>
              <a:t>pour </a:t>
            </a:r>
            <a:r>
              <a:rPr lang="fr-FR" sz="1600" dirty="0"/>
              <a:t>personnes handicapées (7%) </a:t>
            </a: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les </a:t>
            </a:r>
            <a:r>
              <a:rPr lang="fr-FR" sz="1600" dirty="0"/>
              <a:t>Services de soins infirmiers à domicile (4%). </a:t>
            </a:r>
            <a:endParaRPr lang="fr-FR" sz="1600" dirty="0" smtClean="0"/>
          </a:p>
          <a:p>
            <a:r>
              <a:rPr lang="fr-FR" sz="1600" dirty="0" smtClean="0"/>
              <a:t>5 </a:t>
            </a:r>
            <a:r>
              <a:rPr lang="fr-FR" sz="1600" dirty="0"/>
              <a:t>% </a:t>
            </a:r>
            <a:r>
              <a:rPr lang="fr-FR" sz="1600" dirty="0" smtClean="0"/>
              <a:t>des diplômé(e)s ont </a:t>
            </a:r>
            <a:r>
              <a:rPr lang="fr-FR" sz="1600" dirty="0"/>
              <a:t>indiqué exercer dans un autre secteur d’emploi et 4 % n’ont pas répondu. </a:t>
            </a:r>
          </a:p>
          <a:p>
            <a:endParaRPr lang="fr-FR" sz="2000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92873" y="136679"/>
            <a:ext cx="648702" cy="6487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1575" y="190267"/>
            <a:ext cx="709827" cy="409053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320730"/>
            <a:ext cx="5461000" cy="2667941"/>
          </a:xfrm>
          <a:prstGeom prst="rect">
            <a:avLst/>
          </a:prstGeom>
          <a:noFill/>
        </p:spPr>
      </p:pic>
      <p:sp>
        <p:nvSpPr>
          <p:cNvPr id="15" name="Titre 10"/>
          <p:cNvSpPr>
            <a:spLocks noGrp="1"/>
          </p:cNvSpPr>
          <p:nvPr>
            <p:ph type="title"/>
          </p:nvPr>
        </p:nvSpPr>
        <p:spPr>
          <a:xfrm>
            <a:off x="431800" y="565923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Insertion professionnelle des diplômé(e)s aides-soignant(e)s de juillet 2021</a:t>
            </a:r>
            <a:endParaRPr lang="fr-FR" dirty="0"/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778239" y="260648"/>
            <a:ext cx="2886711" cy="480000"/>
          </a:xfrm>
        </p:spPr>
        <p:txBody>
          <a:bodyPr/>
          <a:lstStyle/>
          <a:p>
            <a:r>
              <a:rPr lang="fr-FR" dirty="0"/>
              <a:t>Direction Adjointe Soins de Proximité et Formation</a:t>
            </a:r>
          </a:p>
          <a:p>
            <a:r>
              <a:rPr lang="fr-FR" dirty="0"/>
              <a:t>Département </a:t>
            </a:r>
            <a:r>
              <a:rPr lang="fr-FR" dirty="0" smtClean="0"/>
              <a:t>Formations en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571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DD832-7375-42AC-BAD2-0B35C23A52FB}" type="datetime1">
              <a:rPr lang="fr-FR" cap="all" smtClean="0"/>
              <a:t>25/08/2022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1800" y="1846753"/>
            <a:ext cx="11232819" cy="32393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Insertion professionnelle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2022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31801" y="2294657"/>
            <a:ext cx="10921999" cy="37524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fr-FR" sz="1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u="sng" dirty="0"/>
              <a:t>Durée de travail </a:t>
            </a:r>
            <a:r>
              <a:rPr lang="fr-FR" u="sng" dirty="0" smtClean="0"/>
              <a:t>:</a:t>
            </a:r>
            <a:endParaRPr lang="fr-FR" sz="2000" dirty="0" smtClean="0"/>
          </a:p>
          <a:p>
            <a:r>
              <a:rPr lang="fr-FR" sz="2000" dirty="0"/>
              <a:t>80 % des </a:t>
            </a:r>
            <a:r>
              <a:rPr lang="fr-FR" sz="2000" dirty="0" smtClean="0"/>
              <a:t>diplômé(e)s </a:t>
            </a:r>
            <a:r>
              <a:rPr lang="fr-FR" sz="2000" dirty="0" err="1" smtClean="0"/>
              <a:t>aides-soignant</a:t>
            </a:r>
            <a:r>
              <a:rPr lang="fr-FR" sz="2000" dirty="0" smtClean="0"/>
              <a:t>(e)s </a:t>
            </a:r>
            <a:r>
              <a:rPr lang="fr-FR" sz="2000" dirty="0"/>
              <a:t>travaillent à temps plein.</a:t>
            </a:r>
          </a:p>
          <a:p>
            <a:r>
              <a:rPr lang="fr-FR" sz="2000" dirty="0"/>
              <a:t>16 % travaillent à temps partiel.</a:t>
            </a:r>
          </a:p>
          <a:p>
            <a:r>
              <a:rPr lang="fr-FR" sz="2000" dirty="0"/>
              <a:t>4 % n’ont pas répondu.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92873" y="136679"/>
            <a:ext cx="648702" cy="6487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41575" y="190267"/>
            <a:ext cx="709827" cy="409053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1" y="3579962"/>
            <a:ext cx="4589252" cy="2406770"/>
          </a:xfrm>
          <a:prstGeom prst="rect">
            <a:avLst/>
          </a:prstGeom>
          <a:noFill/>
        </p:spPr>
      </p:pic>
      <p:sp>
        <p:nvSpPr>
          <p:cNvPr id="16" name="Titre 10"/>
          <p:cNvSpPr>
            <a:spLocks noGrp="1"/>
          </p:cNvSpPr>
          <p:nvPr>
            <p:ph type="title"/>
          </p:nvPr>
        </p:nvSpPr>
        <p:spPr>
          <a:xfrm>
            <a:off x="431800" y="565923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Insertion professionnelle des diplômé(e)s aides-soignant(e)s de juillet 2021</a:t>
            </a:r>
            <a:endParaRPr lang="fr-FR" dirty="0"/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778239" y="260648"/>
            <a:ext cx="2886711" cy="480000"/>
          </a:xfrm>
        </p:spPr>
        <p:txBody>
          <a:bodyPr/>
          <a:lstStyle/>
          <a:p>
            <a:r>
              <a:rPr lang="fr-FR" dirty="0"/>
              <a:t>Direction Adjointe Soins de Proximité et Formation</a:t>
            </a:r>
          </a:p>
          <a:p>
            <a:r>
              <a:rPr lang="fr-FR" dirty="0"/>
              <a:t>Département </a:t>
            </a:r>
            <a:r>
              <a:rPr lang="fr-FR" dirty="0" smtClean="0"/>
              <a:t>Formations en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77111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431</Words>
  <Application>Microsoft Office PowerPoint</Application>
  <PresentationFormat>Grand écran</PresentationFormat>
  <Paragraphs>101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Thème Office</vt:lpstr>
      <vt:lpstr>Insertion professionnelle des diplômé(e)s aides-soignant(e)s de juillet 2021</vt:lpstr>
      <vt:lpstr>Insertion professionnelle des diplômé(e)s aides-soignant(e)s de juillet 2021</vt:lpstr>
      <vt:lpstr>Insertion professionnelle des diplômé(e)s aides-soignant(e)s de juillet 2021</vt:lpstr>
      <vt:lpstr>Insertion professionnelle des diplômé(e)s aides-soignant(e)s de juillet 2021</vt:lpstr>
      <vt:lpstr>Insertion professionnelle des diplômé(e)s aides-soignant(e)s de juillet 2021</vt:lpstr>
      <vt:lpstr>Insertion professionnelle des diplômé(e)s aides-soignant(e)s de juillet 2021</vt:lpstr>
      <vt:lpstr>Insertion professionnelle des diplômé(e)s aides-soignant(e)s de juillet 2021</vt:lpstr>
    </vt:vector>
  </TitlesOfParts>
  <Company>Ministère des affaires sociales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BRIAND, Maëlle (ARS-BRETAGNE/DSRS)</dc:creator>
  <cp:lastModifiedBy>BRIAND, Maëlle (ARS-BRETAGNE/DSRS)</cp:lastModifiedBy>
  <cp:revision>17</cp:revision>
  <dcterms:created xsi:type="dcterms:W3CDTF">2022-08-17T09:41:47Z</dcterms:created>
  <dcterms:modified xsi:type="dcterms:W3CDTF">2022-08-25T13:55:53Z</dcterms:modified>
</cp:coreProperties>
</file>