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pivotSource>
    <c:name>[STAT - Enquete insertion - AS.xlsx]PivotChartTable9</c:name>
    <c:fmtId val="-1"/>
  </c:pivotSource>
  <c:chart>
    <c:autoTitleDeleted val="1"/>
    <c:pivotFmts>
      <c:pivotFmt>
        <c:idx val="0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4"/>
          </a:solidFill>
          <a:ln>
            <a:noFill/>
          </a:ln>
          <a:effectLst/>
        </c:spPr>
      </c:pivotFmt>
      <c:pivotFmt>
        <c:idx val="4"/>
        <c:spPr>
          <a:solidFill>
            <a:schemeClr val="accent4"/>
          </a:solidFill>
          <a:ln>
            <a:noFill/>
          </a:ln>
          <a:effectLst/>
        </c:spPr>
      </c:pivotFmt>
      <c:pivotFmt>
        <c:idx val="5"/>
        <c:spPr>
          <a:solidFill>
            <a:schemeClr val="accent4"/>
          </a:solidFill>
          <a:ln>
            <a:noFill/>
          </a:ln>
          <a:effectLst/>
        </c:spPr>
      </c:pivotFmt>
      <c:pivotFmt>
        <c:idx val="6"/>
        <c:spPr>
          <a:solidFill>
            <a:schemeClr val="accent4"/>
          </a:solidFill>
          <a:ln>
            <a:noFill/>
          </a:ln>
          <a:effectLst/>
        </c:spPr>
      </c:pivotFmt>
      <c:pivotFmt>
        <c:idx val="7"/>
        <c:spPr>
          <a:solidFill>
            <a:schemeClr val="accent4"/>
          </a:solidFill>
          <a:ln>
            <a:noFill/>
          </a:ln>
          <a:effectLst/>
        </c:spPr>
      </c:pivotFmt>
      <c:pivotFmt>
        <c:idx val="8"/>
        <c:spPr>
          <a:solidFill>
            <a:schemeClr val="accent4"/>
          </a:solidFill>
          <a:ln>
            <a:noFill/>
          </a:ln>
          <a:effectLst/>
        </c:spPr>
      </c:pivotFmt>
      <c:pivotFmt>
        <c:idx val="9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4">
              <a:tint val="77000"/>
            </a:schemeClr>
          </a:solidFill>
          <a:ln>
            <a:noFill/>
          </a:ln>
          <a:effectLst/>
        </c:spPr>
      </c:pivotFmt>
      <c:pivotFmt>
        <c:idx val="11"/>
        <c:spPr>
          <a:solidFill>
            <a:schemeClr val="accent4">
              <a:shade val="76000"/>
            </a:schemeClr>
          </a:solidFill>
          <a:ln>
            <a:noFill/>
          </a:ln>
          <a:effectLst/>
        </c:spPr>
      </c:pivotFmt>
      <c:pivotFmt>
        <c:idx val="12"/>
        <c:spPr>
          <a:solidFill>
            <a:schemeClr val="accent4">
              <a:shade val="65000"/>
            </a:schemeClr>
          </a:solidFill>
          <a:ln>
            <a:noFill/>
          </a:ln>
          <a:effectLst/>
        </c:spPr>
      </c:pivotFmt>
      <c:pivotFmt>
        <c:idx val="13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4">
              <a:tint val="77000"/>
            </a:schemeClr>
          </a:solidFill>
          <a:ln>
            <a:noFill/>
          </a:ln>
          <a:effectLst/>
        </c:spPr>
      </c:pivotFmt>
      <c:pivotFmt>
        <c:idx val="15"/>
        <c:spPr>
          <a:solidFill>
            <a:schemeClr val="accent4">
              <a:shade val="76000"/>
            </a:schemeClr>
          </a:solidFill>
          <a:ln>
            <a:noFill/>
          </a:ln>
          <a:effectLst/>
        </c:spPr>
      </c:pivotFmt>
      <c:pivotFmt>
        <c:idx val="16"/>
        <c:spPr>
          <a:solidFill>
            <a:schemeClr val="accent4">
              <a:shade val="65000"/>
            </a:schemeClr>
          </a:solidFill>
          <a:ln>
            <a:noFill/>
          </a:ln>
          <a:effectLst/>
        </c:spPr>
      </c:pivotFmt>
      <c:pivotFmt>
        <c:idx val="17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4">
              <a:tint val="77000"/>
            </a:schemeClr>
          </a:solidFill>
          <a:ln>
            <a:noFill/>
          </a:ln>
          <a:effectLst/>
        </c:spPr>
      </c:pivotFmt>
      <c:pivotFmt>
        <c:idx val="19"/>
        <c:spPr>
          <a:solidFill>
            <a:schemeClr val="accent4">
              <a:shade val="76000"/>
            </a:schemeClr>
          </a:solidFill>
          <a:ln>
            <a:noFill/>
          </a:ln>
          <a:effectLst/>
        </c:spPr>
      </c:pivotFmt>
      <c:pivotFmt>
        <c:idx val="20"/>
        <c:spPr>
          <a:solidFill>
            <a:schemeClr val="accent4">
              <a:shade val="65000"/>
            </a:schemeClr>
          </a:solidFill>
          <a:ln>
            <a:noFill/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C1-4B3A-9457-F691580CFB1A}"/>
              </c:ext>
            </c:extLst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C1-4B3A-9457-F691580CFB1A}"/>
              </c:ext>
            </c:extLst>
          </c:dPt>
          <c:dPt>
            <c:idx val="2"/>
            <c:bubble3D val="0"/>
            <c:spPr>
              <a:solidFill>
                <a:schemeClr val="accent4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C1-4B3A-9457-F691580CFB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Lit>
              <c:ptCount val="3"/>
              <c:pt idx="0">
                <c:v>1- Moins de 30 ans</c:v>
              </c:pt>
              <c:pt idx="1">
                <c:v>2- Entre 30 et 50 ans</c:v>
              </c:pt>
              <c:pt idx="2">
                <c:v>3- Plus de 50 ans</c:v>
              </c:pt>
            </c:strLit>
          </c:cat>
          <c:val>
            <c:numLit>
              <c:formatCode>General</c:formatCode>
              <c:ptCount val="3"/>
              <c:pt idx="0">
                <c:v>226</c:v>
              </c:pt>
              <c:pt idx="1">
                <c:v>204</c:v>
              </c:pt>
              <c:pt idx="2">
                <c:v>31</c:v>
              </c:pt>
            </c:numLit>
          </c:val>
          <c:extLst>
            <c:ext xmlns:c16="http://schemas.microsoft.com/office/drawing/2014/chart" uri="{C3380CC4-5D6E-409C-BE32-E72D297353CC}">
              <c16:uniqueId val="{00000006-87C1-4B3A-9457-F691580CF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Feuil1!$A$6:$A$10</c:f>
              <c:strCache>
                <c:ptCount val="5"/>
                <c:pt idx="0">
                  <c:v>Emploi infirmier</c:v>
                </c:pt>
                <c:pt idx="1">
                  <c:v>Autre emploi</c:v>
                </c:pt>
                <c:pt idx="2">
                  <c:v>Poursuite d'études</c:v>
                </c:pt>
                <c:pt idx="3">
                  <c:v>Recherche d'emploi</c:v>
                </c:pt>
                <c:pt idx="4">
                  <c:v>Autre situation</c:v>
                </c:pt>
              </c:strCache>
            </c:strRef>
          </c:cat>
          <c:val>
            <c:numRef>
              <c:f>Feuil1!$B$6:$B$10</c:f>
              <c:numCache>
                <c:formatCode>General</c:formatCode>
                <c:ptCount val="5"/>
                <c:pt idx="0">
                  <c:v>430</c:v>
                </c:pt>
                <c:pt idx="1">
                  <c:v>4</c:v>
                </c:pt>
                <c:pt idx="2">
                  <c:v>19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0A-4F8A-9A0D-2835FF5BC8D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953036680"/>
        <c:axId val="953037008"/>
      </c:barChart>
      <c:catAx>
        <c:axId val="953036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53037008"/>
        <c:crosses val="autoZero"/>
        <c:auto val="1"/>
        <c:lblAlgn val="ctr"/>
        <c:lblOffset val="100"/>
        <c:noMultiLvlLbl val="0"/>
      </c:catAx>
      <c:valAx>
        <c:axId val="95303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53036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[Histogramme_Situation_INF_V2.xlsx]PivotChartTable3</c:name>
    <c:fmtId val="-1"/>
  </c:pivotSource>
  <c:chart>
    <c:autoTitleDeleted val="1"/>
    <c:pivotFmts>
      <c:pivotFmt>
        <c:idx val="0"/>
      </c:pivotFmt>
      <c:pivotFmt>
        <c:idx val="1"/>
      </c:pivotFmt>
      <c:pivotFmt>
        <c:idx val="2"/>
        <c:dLbl>
          <c:idx val="0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  <c:dLbl>
          <c:idx val="0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  <c:dLbl>
          <c:idx val="0"/>
          <c:layout>
            <c:manualLayout>
              <c:x val="6.3071307456534415E-2"/>
              <c:y val="0.1297545857615256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dLbl>
          <c:idx val="0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layout>
            <c:manualLayout>
              <c:x val="6.3071307456534415E-2"/>
              <c:y val="0.1297545857615256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</c:pivotFmt>
      <c:pivotFmt>
        <c:idx val="23"/>
      </c:pivotFmt>
      <c:pivotFmt>
        <c:idx val="24"/>
      </c:pivotFmt>
      <c:pivotFmt>
        <c:idx val="25"/>
      </c:pivotFmt>
      <c:pivotFmt>
        <c:idx val="26"/>
      </c:pivotFmt>
      <c:pivotFmt>
        <c:idx val="27"/>
      </c:pivotFmt>
      <c:pivotFmt>
        <c:idx val="28"/>
        <c:dLbl>
          <c:idx val="0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dLbl>
          <c:idx val="0"/>
          <c:layout>
            <c:manualLayout>
              <c:x val="7.5571194225721783E-2"/>
              <c:y val="0.2589533866406234"/>
            </c:manualLayout>
          </c:layout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</c:pivotFmt>
      <c:pivotFmt>
        <c:idx val="31"/>
      </c:pivotFmt>
      <c:pivotFmt>
        <c:idx val="32"/>
      </c:pivotFmt>
      <c:pivotFmt>
        <c:idx val="33"/>
      </c:pivotFmt>
      <c:pivotFmt>
        <c:idx val="34"/>
      </c:pivotFmt>
      <c:pivotFmt>
        <c:idx val="35"/>
      </c:pivotFmt>
      <c:pivotFmt>
        <c:idx val="36"/>
        <c:dLbl>
          <c:idx val="0"/>
          <c:layout>
            <c:manualLayout>
              <c:x val="4.5675893194894998E-2"/>
              <c:y val="-1.6350317680802674E-2"/>
            </c:manualLayout>
          </c:layout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dLbl>
          <c:idx val="0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dLbl>
          <c:idx val="0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</c:pivotFmt>
      <c:pivotFmt>
        <c:idx val="40"/>
      </c:pivotFmt>
      <c:pivotFmt>
        <c:idx val="41"/>
      </c:pivotFmt>
      <c:pivotFmt>
        <c:idx val="42"/>
      </c:pivotFmt>
      <c:pivotFmt>
        <c:idx val="43"/>
      </c:pivotFmt>
      <c:pivotFmt>
        <c:idx val="44"/>
      </c:pivotFmt>
      <c:pivotFmt>
        <c:idx val="45"/>
        <c:dLbl>
          <c:idx val="0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</c:pivotFmt>
      <c:pivotFmt>
        <c:idx val="47"/>
      </c:pivotFmt>
      <c:pivotFmt>
        <c:idx val="48"/>
      </c:pivotFmt>
      <c:pivotFmt>
        <c:idx val="49"/>
      </c:pivotFmt>
      <c:pivotFmt>
        <c:idx val="50"/>
      </c:pivotFmt>
      <c:pivotFmt>
        <c:idx val="51"/>
      </c:pivotFmt>
      <c:pivotFmt>
        <c:idx val="52"/>
      </c:pivotFmt>
      <c:pivotFmt>
        <c:idx val="53"/>
      </c:pivotFmt>
      <c:pivotFmt>
        <c:idx val="54"/>
      </c:pivotFmt>
      <c:pivotFmt>
        <c:idx val="55"/>
      </c:pivotFmt>
      <c:pivotFmt>
        <c:idx val="56"/>
      </c:pivotFmt>
      <c:pivotFmt>
        <c:idx val="57"/>
      </c:pivotFmt>
      <c:pivotFmt>
        <c:idx val="58"/>
      </c:pivotFmt>
      <c:pivotFmt>
        <c:idx val="59"/>
      </c:pivotFmt>
      <c:pivotFmt>
        <c:idx val="60"/>
      </c:pivotFmt>
      <c:pivotFmt>
        <c:idx val="61"/>
      </c:pivotFmt>
      <c:pivotFmt>
        <c:idx val="62"/>
      </c:pivotFmt>
      <c:pivotFmt>
        <c:idx val="63"/>
      </c:pivotFmt>
      <c:pivotFmt>
        <c:idx val="64"/>
      </c:pivotFmt>
      <c:pivotFmt>
        <c:idx val="65"/>
      </c:pivotFmt>
      <c:pivotFmt>
        <c:idx val="66"/>
      </c:pivotFmt>
      <c:pivotFmt>
        <c:idx val="67"/>
      </c:pivotFmt>
      <c:pivotFmt>
        <c:idx val="68"/>
      </c:pivotFmt>
      <c:pivotFmt>
        <c:idx val="69"/>
      </c:pivotFmt>
      <c:pivotFmt>
        <c:idx val="70"/>
      </c:pivotFmt>
      <c:pivotFmt>
        <c:idx val="71"/>
      </c:pivotFmt>
      <c:pivotFmt>
        <c:idx val="72"/>
      </c:pivotFmt>
      <c:pivotFmt>
        <c:idx val="73"/>
      </c:pivotFmt>
      <c:pivotFmt>
        <c:idx val="74"/>
      </c:pivotFmt>
      <c:pivotFmt>
        <c:idx val="75"/>
      </c:pivotFmt>
      <c:pivotFmt>
        <c:idx val="76"/>
      </c:pivotFmt>
      <c:pivotFmt>
        <c:idx val="77"/>
      </c:pivotFmt>
      <c:pivotFmt>
        <c:idx val="78"/>
      </c:pivotFmt>
      <c:pivotFmt>
        <c:idx val="79"/>
      </c:pivotFmt>
      <c:pivotFmt>
        <c:idx val="80"/>
      </c:pivotFmt>
      <c:pivotFmt>
        <c:idx val="81"/>
      </c:pivotFmt>
      <c:pivotFmt>
        <c:idx val="82"/>
      </c:pivotFmt>
      <c:pivotFmt>
        <c:idx val="83"/>
      </c:pivotFmt>
      <c:pivotFmt>
        <c:idx val="84"/>
      </c:pivotFmt>
      <c:pivotFmt>
        <c:idx val="85"/>
      </c:pivotFmt>
      <c:pivotFmt>
        <c:idx val="86"/>
      </c:pivotFmt>
      <c:pivotFmt>
        <c:idx val="87"/>
      </c:pivotFmt>
      <c:pivotFmt>
        <c:idx val="88"/>
      </c:pivotFmt>
      <c:pivotFmt>
        <c:idx val="89"/>
      </c:pivotFmt>
      <c:pivotFmt>
        <c:idx val="90"/>
      </c:pivotFmt>
      <c:pivotFmt>
        <c:idx val="91"/>
      </c:pivotFmt>
      <c:pivotFmt>
        <c:idx val="92"/>
        <c:dLbl>
          <c:idx val="0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</c:pivotFmt>
      <c:pivotFmt>
        <c:idx val="94"/>
      </c:pivotFmt>
      <c:pivotFmt>
        <c:idx val="95"/>
      </c:pivotFmt>
      <c:pivotFmt>
        <c:idx val="96"/>
      </c:pivotFmt>
      <c:pivotFmt>
        <c:idx val="97"/>
      </c:pivotFmt>
      <c:pivotFmt>
        <c:idx val="98"/>
      </c:pivotFmt>
      <c:pivotFmt>
        <c:idx val="99"/>
      </c:pivotFmt>
      <c:pivotFmt>
        <c:idx val="100"/>
      </c:pivotFmt>
      <c:pivotFmt>
        <c:idx val="101"/>
      </c:pivotFmt>
      <c:pivotFmt>
        <c:idx val="102"/>
      </c:pivotFmt>
      <c:pivotFmt>
        <c:idx val="103"/>
      </c:pivotFmt>
      <c:pivotFmt>
        <c:idx val="104"/>
      </c:pivotFmt>
      <c:pivotFmt>
        <c:idx val="105"/>
      </c:pivotFmt>
      <c:pivotFmt>
        <c:idx val="106"/>
      </c:pivotFmt>
      <c:pivotFmt>
        <c:idx val="107"/>
      </c:pivotFmt>
      <c:pivotFmt>
        <c:idx val="108"/>
      </c:pivotFmt>
      <c:pivotFmt>
        <c:idx val="109"/>
      </c:pivotFmt>
      <c:pivotFmt>
        <c:idx val="110"/>
      </c:pivotFmt>
      <c:pivotFmt>
        <c:idx val="111"/>
        <c:dLbl>
          <c:idx val="0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2"/>
      </c:pivotFmt>
      <c:pivotFmt>
        <c:idx val="113"/>
      </c:pivotFmt>
      <c:pivotFmt>
        <c:idx val="114"/>
      </c:pivotFmt>
      <c:pivotFmt>
        <c:idx val="115"/>
      </c:pivotFmt>
      <c:pivotFmt>
        <c:idx val="116"/>
      </c:pivotFmt>
      <c:pivotFmt>
        <c:idx val="117"/>
      </c:pivotFmt>
      <c:pivotFmt>
        <c:idx val="118"/>
      </c:pivotFmt>
      <c:pivotFmt>
        <c:idx val="11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0"/>
      </c:pivotFmt>
      <c:pivotFmt>
        <c:idx val="121"/>
      </c:pivotFmt>
      <c:pivotFmt>
        <c:idx val="122"/>
      </c:pivotFmt>
      <c:pivotFmt>
        <c:idx val="123"/>
      </c:pivotFmt>
      <c:pivotFmt>
        <c:idx val="124"/>
      </c:pivotFmt>
      <c:pivotFmt>
        <c:idx val="125"/>
      </c:pivotFmt>
      <c:pivotFmt>
        <c:idx val="126"/>
        <c:dLbl>
          <c:idx val="0"/>
          <c:layout>
            <c:manualLayout>
              <c:x val="3.0853989136202836E-2"/>
              <c:y val="0"/>
            </c:manualLayout>
          </c:layout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8"/>
        <c:spPr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0.14414414414414414"/>
              <c:y val="-1.2731334408019992E-1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30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31"/>
        <c:spPr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32"/>
        <c:spPr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33"/>
        <c:spPr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34"/>
        <c:spPr>
          <a:solidFill>
            <a:schemeClr val="accent1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3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0.14414414414414414"/>
              <c:y val="-1.2731334408019992E-1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0.14414414414414414"/>
              <c:y val="-1.2731334408019992E-1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9392461006492526"/>
          <c:y val="0.30678682742782154"/>
          <c:w val="0.64076617679107806"/>
          <c:h val="0.65684506233595796"/>
        </c:manualLayout>
      </c:layout>
      <c:pieChart>
        <c:varyColors val="1"/>
        <c:ser>
          <c:idx val="0"/>
          <c:order val="0"/>
          <c:tx>
            <c:v>Total</c:v>
          </c:tx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AC9-4258-8DCD-B1996A0D93D2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AC9-4258-8DCD-B1996A0D93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AC9-4258-8DCD-B1996A0D93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AC9-4258-8DCD-B1996A0D93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AC9-4258-8DCD-B1996A0D93D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AC9-4258-8DCD-B1996A0D93D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AC9-4258-8DCD-B1996A0D93D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AC9-4258-8DCD-B1996A0D93D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AC9-4258-8DCD-B1996A0D93D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BAC9-4258-8DCD-B1996A0D93D2}"/>
                </c:ext>
              </c:extLst>
            </c:dLbl>
            <c:dLbl>
              <c:idx val="3"/>
              <c:layout>
                <c:manualLayout>
                  <c:x val="-0.14414414414414414"/>
                  <c:y val="-1.2731334408019992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AC9-4258-8DCD-B1996A0D93D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BAC9-4258-8DCD-B1996A0D93D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BAC9-4258-8DCD-B1996A0D93D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BAC9-4258-8DCD-B1996A0D9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7"/>
              <c:pt idx="0">
                <c:v>(vide)</c:v>
              </c:pt>
              <c:pt idx="1">
                <c:v>Département 22</c:v>
              </c:pt>
              <c:pt idx="2">
                <c:v>Département 29</c:v>
              </c:pt>
              <c:pt idx="3">
                <c:v>Département 35</c:v>
              </c:pt>
              <c:pt idx="4">
                <c:v>Département 56</c:v>
              </c:pt>
              <c:pt idx="5">
                <c:v>Etat étranger</c:v>
              </c:pt>
              <c:pt idx="6">
                <c:v>Hors région Bretagne (France)</c:v>
              </c:pt>
            </c:strLit>
          </c:cat>
          <c:val>
            <c:numLit>
              <c:formatCode>General</c:formatCode>
              <c:ptCount val="7"/>
              <c:pt idx="0">
                <c:v>13</c:v>
              </c:pt>
              <c:pt idx="1">
                <c:v>56</c:v>
              </c:pt>
              <c:pt idx="2">
                <c:v>105</c:v>
              </c:pt>
              <c:pt idx="3">
                <c:v>95</c:v>
              </c:pt>
              <c:pt idx="4">
                <c:v>74</c:v>
              </c:pt>
              <c:pt idx="5">
                <c:v>3</c:v>
              </c:pt>
              <c:pt idx="6">
                <c:v>84</c:v>
              </c:pt>
            </c:numLit>
          </c:val>
          <c:extLst>
            <c:ext xmlns:c16="http://schemas.microsoft.com/office/drawing/2014/chart" uri="{C3380CC4-5D6E-409C-BE32-E72D297353CC}">
              <c16:uniqueId val="{0000000E-BAC9-4258-8DCD-B1996A0D93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[STAT - Enquete insertion - INF.xlsx]PivotChartTable9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6.3071307456534415E-2"/>
              <c:y val="0.129754585761525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6.3071307456534415E-2"/>
              <c:y val="0.129754585761525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7.5571194225721783E-2"/>
              <c:y val="0.258953386640623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</c:pivotFmt>
      <c:pivotFmt>
        <c:idx val="36"/>
        <c:dLbl>
          <c:idx val="0"/>
          <c:layout>
            <c:manualLayout>
              <c:x val="4.5675893194894998E-2"/>
              <c:y val="-1.635031768080267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8.2978963308490361E-2"/>
          <c:y val="0.11204933246459088"/>
          <c:w val="0.389728561780672"/>
          <c:h val="0.70371993423658852"/>
        </c:manualLayout>
      </c:layout>
      <c:pie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37-4ED0-8933-7D4C534FFD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E37-4ED0-8933-7D4C534FFD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E37-4ED0-8933-7D4C534FFD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E37-4ED0-8933-7D4C534FFD4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E37-4ED0-8933-7D4C534FFD4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E37-4ED0-8933-7D4C534FFD4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E37-4ED0-8933-7D4C534FFD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Lit>
              <c:ptCount val="6"/>
              <c:pt idx="0">
                <c:v>1- Secteur hospitalier</c:v>
              </c:pt>
              <c:pt idx="1">
                <c:v>2- Hébergement pour personnes âgées</c:v>
              </c:pt>
              <c:pt idx="2">
                <c:v>3- Hébergement pour personnes handicapées</c:v>
              </c:pt>
              <c:pt idx="3">
                <c:v>4- Services de soins infirmiers à domicile</c:v>
              </c:pt>
              <c:pt idx="4">
                <c:v>5- Autre</c:v>
              </c:pt>
              <c:pt idx="5">
                <c:v>(vide)</c:v>
              </c:pt>
            </c:strLit>
          </c:cat>
          <c:val>
            <c:numLit>
              <c:formatCode>General</c:formatCode>
              <c:ptCount val="6"/>
              <c:pt idx="0">
                <c:v>307</c:v>
              </c:pt>
              <c:pt idx="1">
                <c:v>41</c:v>
              </c:pt>
              <c:pt idx="2">
                <c:v>6</c:v>
              </c:pt>
              <c:pt idx="3">
                <c:v>18</c:v>
              </c:pt>
              <c:pt idx="4">
                <c:v>45</c:v>
              </c:pt>
              <c:pt idx="5">
                <c:v>13</c:v>
              </c:pt>
            </c:numLit>
          </c:val>
          <c:extLst>
            <c:ext xmlns:c16="http://schemas.microsoft.com/office/drawing/2014/chart" uri="{C3380CC4-5D6E-409C-BE32-E72D297353CC}">
              <c16:uniqueId val="{0000000E-8E37-4ED0-8933-7D4C534FF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901615671743454"/>
          <c:y val="0.21817145432998161"/>
          <c:w val="0.49196297022538515"/>
          <c:h val="0.500547886746836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6.3071307456534415E-2"/>
              <c:y val="0.129754585761525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6.3071307456534415E-2"/>
              <c:y val="0.129754585761525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7.5571194225721783E-2"/>
              <c:y val="0.258953386640623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</c:pivotFmt>
      <c:pivotFmt>
        <c:idx val="36"/>
        <c:dLbl>
          <c:idx val="0"/>
          <c:layout>
            <c:manualLayout>
              <c:x val="4.5675893194894998E-2"/>
              <c:y val="-1.635031768080267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</c:pivotFmt>
      <c:pivotFmt>
        <c:idx val="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1"/>
          </a:solidFill>
          <a:ln>
            <a:noFill/>
          </a:ln>
          <a:effectLst/>
        </c:spPr>
      </c:pivotFmt>
      <c:pivotFmt>
        <c:idx val="80"/>
        <c:spPr>
          <a:solidFill>
            <a:schemeClr val="accent1"/>
          </a:solidFill>
          <a:ln>
            <a:noFill/>
          </a:ln>
          <a:effectLst/>
        </c:spPr>
      </c:pivotFmt>
      <c:pivotFmt>
        <c:idx val="81"/>
        <c:spPr>
          <a:solidFill>
            <a:schemeClr val="accent1"/>
          </a:solidFill>
          <a:ln>
            <a:noFill/>
          </a:ln>
          <a:effectLst/>
        </c:spPr>
      </c:pivotFmt>
      <c:pivotFmt>
        <c:idx val="82"/>
        <c:spPr>
          <a:solidFill>
            <a:schemeClr val="accent1"/>
          </a:solidFill>
          <a:ln>
            <a:noFill/>
          </a:ln>
          <a:effectLst/>
        </c:spPr>
      </c:pivotFmt>
      <c:pivotFmt>
        <c:idx val="83"/>
        <c:spPr>
          <a:solidFill>
            <a:schemeClr val="accent1"/>
          </a:solidFill>
          <a:ln>
            <a:noFill/>
          </a:ln>
          <a:effectLst/>
        </c:spPr>
      </c:pivotFmt>
      <c:pivotFmt>
        <c:idx val="84"/>
        <c:spPr>
          <a:solidFill>
            <a:schemeClr val="accent1"/>
          </a:solidFill>
          <a:ln>
            <a:noFill/>
          </a:ln>
          <a:effectLst/>
        </c:spPr>
      </c:pivotFmt>
      <c:pivotFmt>
        <c:idx val="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solidFill>
            <a:schemeClr val="accent1"/>
          </a:solidFill>
          <a:ln>
            <a:noFill/>
          </a:ln>
          <a:effectLst/>
        </c:spPr>
      </c:pivotFmt>
      <c:pivotFmt>
        <c:idx val="87"/>
        <c:spPr>
          <a:solidFill>
            <a:schemeClr val="accent1"/>
          </a:solidFill>
          <a:ln>
            <a:noFill/>
          </a:ln>
          <a:effectLst/>
        </c:spPr>
      </c:pivotFmt>
      <c:pivotFmt>
        <c:idx val="88"/>
        <c:spPr>
          <a:solidFill>
            <a:schemeClr val="accent1"/>
          </a:solidFill>
          <a:ln>
            <a:noFill/>
          </a:ln>
          <a:effectLst/>
        </c:spPr>
      </c:pivotFmt>
      <c:pivotFmt>
        <c:idx val="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spPr>
          <a:solidFill>
            <a:schemeClr val="accent1"/>
          </a:solidFill>
          <a:ln>
            <a:noFill/>
          </a:ln>
          <a:effectLst/>
        </c:spPr>
      </c:pivotFmt>
      <c:pivotFmt>
        <c:idx val="91"/>
        <c:spPr>
          <a:solidFill>
            <a:schemeClr val="accent1"/>
          </a:solidFill>
          <a:ln>
            <a:noFill/>
          </a:ln>
          <a:effectLst/>
        </c:spPr>
      </c:pivotFmt>
      <c:pivotFmt>
        <c:idx val="92"/>
        <c:spPr>
          <a:solidFill>
            <a:schemeClr val="accent1"/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35809348666942947"/>
          <c:y val="0.11926183469086174"/>
          <c:w val="0.43378660276161124"/>
          <c:h val="0.70371993423658852"/>
        </c:manualLayout>
      </c:layout>
      <c:pie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64-47DD-9E70-11E7843B53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864-47DD-9E70-11E7843B53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864-47DD-9E70-11E7843B53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Lit>
              <c:ptCount val="3"/>
              <c:pt idx="0">
                <c:v>(vide)</c:v>
              </c:pt>
              <c:pt idx="1">
                <c:v>A temps partiel</c:v>
              </c:pt>
              <c:pt idx="2">
                <c:v>A temps plein</c:v>
              </c:pt>
            </c:strLit>
          </c:cat>
          <c:val>
            <c:numLit>
              <c:formatCode>General</c:formatCode>
              <c:ptCount val="3"/>
              <c:pt idx="0">
                <c:v>13</c:v>
              </c:pt>
              <c:pt idx="1">
                <c:v>33</c:v>
              </c:pt>
              <c:pt idx="2">
                <c:v>384</c:v>
              </c:pt>
            </c:numLit>
          </c:val>
          <c:extLst>
            <c:ext xmlns:c16="http://schemas.microsoft.com/office/drawing/2014/chart" uri="{C3380CC4-5D6E-409C-BE32-E72D297353CC}">
              <c16:uniqueId val="{00000006-7864-47DD-9E70-11E7843B5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D44-9FB7-4773-8CEF-7433344AC0CA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B8CA-1666-4E7D-A4C9-0EC2DBBD48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29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D44-9FB7-4773-8CEF-7433344AC0CA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B8CA-1666-4E7D-A4C9-0EC2DBBD48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05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D44-9FB7-4773-8CEF-7433344AC0CA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B8CA-1666-4E7D-A4C9-0EC2DBBD48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150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0" y="6396842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9F1DD832-7375-42AC-BAD2-0B35C23A52FB}" type="datetime1">
              <a:rPr lang="fr-FR" cap="all" smtClean="0"/>
              <a:t>25/08/2022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12700" indent="1142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ARS - DASPF / DREETS Bretagne</a:t>
            </a:r>
            <a:endParaRPr lang="fr-FR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0" y="2276872"/>
            <a:ext cx="11232445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07914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D44-9FB7-4773-8CEF-7433344AC0CA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B8CA-1666-4E7D-A4C9-0EC2DBBD48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63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D44-9FB7-4773-8CEF-7433344AC0CA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B8CA-1666-4E7D-A4C9-0EC2DBBD48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81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D44-9FB7-4773-8CEF-7433344AC0CA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B8CA-1666-4E7D-A4C9-0EC2DBBD48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13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D44-9FB7-4773-8CEF-7433344AC0CA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B8CA-1666-4E7D-A4C9-0EC2DBBD48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22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D44-9FB7-4773-8CEF-7433344AC0CA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B8CA-1666-4E7D-A4C9-0EC2DBBD48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34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D44-9FB7-4773-8CEF-7433344AC0CA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B8CA-1666-4E7D-A4C9-0EC2DBBD48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7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D44-9FB7-4773-8CEF-7433344AC0CA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B8CA-1666-4E7D-A4C9-0EC2DBBD48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16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D44-9FB7-4773-8CEF-7433344AC0CA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B8CA-1666-4E7D-A4C9-0EC2DBBD48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81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D44-9FB7-4773-8CEF-7433344AC0CA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1B8CA-1666-4E7D-A4C9-0EC2DBBD48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37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1DD832-7375-42AC-BAD2-0B35C23A52FB}" type="datetime1">
              <a:rPr lang="fr-FR" cap="all" smtClean="0"/>
              <a:t>25/08/2022</a:t>
            </a:fld>
            <a:endParaRPr lang="fr-FR" cap="all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1800" y="1846753"/>
            <a:ext cx="11232819" cy="32393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Insertion professionnelle au 1</a:t>
            </a:r>
            <a:r>
              <a:rPr lang="fr-FR" baseline="30000" dirty="0" smtClean="0"/>
              <a:t>er</a:t>
            </a:r>
            <a:r>
              <a:rPr lang="fr-FR" dirty="0" smtClean="0"/>
              <a:t> janvier 2022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31800" y="2276872"/>
            <a:ext cx="11153475" cy="3770245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fr-FR" sz="1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b="1" u="sng" dirty="0" smtClean="0"/>
              <a:t>Profil des répondants </a:t>
            </a:r>
            <a:r>
              <a:rPr lang="fr-FR" sz="2000" b="1" dirty="0" smtClean="0"/>
              <a:t>:</a:t>
            </a:r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838200" y="740648"/>
            <a:ext cx="9133936" cy="95004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Insertion professionnelle des diplômé(e)s infirmier(e)s de juillet 2021</a:t>
            </a:r>
            <a:endParaRPr lang="fr-FR" dirty="0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778239" y="260648"/>
            <a:ext cx="2886711" cy="480000"/>
          </a:xfrm>
        </p:spPr>
        <p:txBody>
          <a:bodyPr/>
          <a:lstStyle/>
          <a:p>
            <a:r>
              <a:rPr lang="fr-FR" dirty="0"/>
              <a:t>Direction Adjointe Soins de Proximité et Formation</a:t>
            </a:r>
          </a:p>
          <a:p>
            <a:r>
              <a:rPr lang="fr-FR" dirty="0"/>
              <a:t>Département </a:t>
            </a:r>
            <a:r>
              <a:rPr lang="fr-FR" dirty="0" smtClean="0"/>
              <a:t>Formations en santé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92873" y="136679"/>
            <a:ext cx="648702" cy="64870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41575" y="190267"/>
            <a:ext cx="709827" cy="409053"/>
          </a:xfrm>
          <a:prstGeom prst="rect">
            <a:avLst/>
          </a:prstGeom>
        </p:spPr>
      </p:pic>
      <p:graphicFrame>
        <p:nvGraphicFramePr>
          <p:cNvPr id="10" name="Graphique 9"/>
          <p:cNvGraphicFramePr/>
          <p:nvPr>
            <p:extLst/>
          </p:nvPr>
        </p:nvGraphicFramePr>
        <p:xfrm>
          <a:off x="5743575" y="2622029"/>
          <a:ext cx="5346939" cy="293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17224" y="3118179"/>
            <a:ext cx="51263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Une grande majorité des </a:t>
            </a:r>
            <a:r>
              <a:rPr lang="fr-FR" dirty="0" smtClean="0"/>
              <a:t>infirmier(e)s répondant(e)s </a:t>
            </a:r>
            <a:r>
              <a:rPr lang="fr-FR" dirty="0"/>
              <a:t>(84 %) </a:t>
            </a:r>
            <a:r>
              <a:rPr lang="fr-FR" dirty="0" smtClean="0"/>
              <a:t>à l’enquête a moins de      </a:t>
            </a:r>
            <a:r>
              <a:rPr lang="fr-FR" dirty="0"/>
              <a:t>30 ans.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16 % </a:t>
            </a:r>
            <a:r>
              <a:rPr lang="fr-FR" dirty="0" smtClean="0"/>
              <a:t>des diplômé(e)s répondant(e)s ont </a:t>
            </a:r>
            <a:r>
              <a:rPr lang="fr-FR" dirty="0"/>
              <a:t>entre 30 et 50 ans.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1 seul </a:t>
            </a:r>
            <a:r>
              <a:rPr lang="fr-FR" dirty="0" smtClean="0"/>
              <a:t>diplômé(e) </a:t>
            </a:r>
            <a:r>
              <a:rPr lang="fr-FR" dirty="0"/>
              <a:t>est </a:t>
            </a:r>
            <a:r>
              <a:rPr lang="fr-FR" dirty="0" smtClean="0"/>
              <a:t>âgé(e) </a:t>
            </a:r>
            <a:r>
              <a:rPr lang="fr-FR" dirty="0"/>
              <a:t>de plus de 50 ans.</a:t>
            </a:r>
          </a:p>
        </p:txBody>
      </p:sp>
    </p:spTree>
    <p:extLst>
      <p:ext uri="{BB962C8B-B14F-4D97-AF65-F5344CB8AC3E}">
        <p14:creationId xmlns:p14="http://schemas.microsoft.com/office/powerpoint/2010/main" val="3544123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1DD832-7375-42AC-BAD2-0B35C23A52FB}" type="datetime1">
              <a:rPr lang="fr-FR" cap="all" smtClean="0"/>
              <a:t>25/08/2022</a:t>
            </a:fld>
            <a:endParaRPr lang="fr-FR" cap="all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1800" y="1846753"/>
            <a:ext cx="11232819" cy="32393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Insertion professionnelle au 1</a:t>
            </a:r>
            <a:r>
              <a:rPr lang="fr-FR" baseline="30000" dirty="0" smtClean="0"/>
              <a:t>er</a:t>
            </a:r>
            <a:r>
              <a:rPr lang="fr-FR" dirty="0" smtClean="0"/>
              <a:t> janvier 2022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31800" y="2276872"/>
            <a:ext cx="11153475" cy="3770245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fr-FR" sz="1400" b="1" dirty="0" smtClean="0"/>
          </a:p>
          <a:p>
            <a:pPr lvl="0"/>
            <a:r>
              <a:rPr lang="fr-FR" sz="2000" b="1" u="sng" dirty="0"/>
              <a:t>Situation des </a:t>
            </a:r>
            <a:r>
              <a:rPr lang="fr-FR" sz="2000" b="1" u="sng" dirty="0" smtClean="0"/>
              <a:t>diplômé(e)s infirmier(e)s </a:t>
            </a:r>
            <a:r>
              <a:rPr lang="fr-FR" sz="2000" b="1" u="sng" dirty="0"/>
              <a:t>6 mois après leur diplomation :</a:t>
            </a:r>
            <a:endParaRPr lang="fr-FR" sz="2000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838200" y="740648"/>
            <a:ext cx="9133936" cy="95004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Insertion professionnelle des diplômé(e)s infirmier(e)s de juillet 2021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92873" y="136679"/>
            <a:ext cx="648702" cy="64870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41575" y="190267"/>
            <a:ext cx="709827" cy="40905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7224" y="3118179"/>
            <a:ext cx="5126351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93 % des </a:t>
            </a:r>
            <a:r>
              <a:rPr lang="fr-FR" dirty="0" smtClean="0"/>
              <a:t>diplômé(e)s infirmier(e)s </a:t>
            </a:r>
            <a:r>
              <a:rPr lang="fr-FR" dirty="0"/>
              <a:t>ont été </a:t>
            </a:r>
            <a:r>
              <a:rPr lang="fr-FR" dirty="0" smtClean="0"/>
              <a:t>recruté(e)s </a:t>
            </a:r>
            <a:r>
              <a:rPr lang="fr-FR" dirty="0"/>
              <a:t>sur un emploi </a:t>
            </a:r>
            <a:r>
              <a:rPr lang="fr-FR" dirty="0" smtClean="0"/>
              <a:t>infirmier.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Parmi les 29 </a:t>
            </a:r>
            <a:r>
              <a:rPr lang="fr-FR" dirty="0" smtClean="0"/>
              <a:t>diplômé(e)s </a:t>
            </a:r>
            <a:r>
              <a:rPr lang="fr-FR" dirty="0"/>
              <a:t>n’exerçant pas un emploi </a:t>
            </a:r>
            <a:r>
              <a:rPr lang="fr-FR" dirty="0" smtClean="0"/>
              <a:t>infirmier 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4 </a:t>
            </a:r>
            <a:r>
              <a:rPr lang="fr-FR" dirty="0"/>
              <a:t>exercent un autre emploi, 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19 </a:t>
            </a:r>
            <a:r>
              <a:rPr lang="fr-FR" dirty="0"/>
              <a:t>sont en poursuite d’études, 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/>
              <a:t>3</a:t>
            </a:r>
            <a:r>
              <a:rPr lang="fr-FR" dirty="0" smtClean="0"/>
              <a:t> </a:t>
            </a:r>
            <a:r>
              <a:rPr lang="fr-FR" dirty="0"/>
              <a:t>sont en recherche d’emploi, 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3 </a:t>
            </a:r>
            <a:r>
              <a:rPr lang="fr-FR" dirty="0"/>
              <a:t>n’ont pas précisé leur </a:t>
            </a:r>
            <a:r>
              <a:rPr lang="fr-FR" dirty="0" smtClean="0"/>
              <a:t>situation.</a:t>
            </a: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95762"/>
              </p:ext>
            </p:extLst>
          </p:nvPr>
        </p:nvGraphicFramePr>
        <p:xfrm>
          <a:off x="5805128" y="3118179"/>
          <a:ext cx="5548672" cy="278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778239" y="260648"/>
            <a:ext cx="2886711" cy="480000"/>
          </a:xfrm>
        </p:spPr>
        <p:txBody>
          <a:bodyPr/>
          <a:lstStyle/>
          <a:p>
            <a:r>
              <a:rPr lang="fr-FR" dirty="0"/>
              <a:t>Direction Adjointe Soins de Proximité et Formation</a:t>
            </a:r>
          </a:p>
          <a:p>
            <a:r>
              <a:rPr lang="fr-FR" dirty="0"/>
              <a:t>Département </a:t>
            </a:r>
            <a:r>
              <a:rPr lang="fr-FR" dirty="0" smtClean="0"/>
              <a:t>Formations en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578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1DD832-7375-42AC-BAD2-0B35C23A52FB}" type="datetime1">
              <a:rPr lang="fr-FR" cap="all" smtClean="0"/>
              <a:t>25/08/2022</a:t>
            </a:fld>
            <a:endParaRPr lang="fr-FR" cap="all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1800" y="1846753"/>
            <a:ext cx="11232819" cy="32393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Insertion professionnelle au 1</a:t>
            </a:r>
            <a:r>
              <a:rPr lang="fr-FR" baseline="30000" dirty="0" smtClean="0"/>
              <a:t>er</a:t>
            </a:r>
            <a:r>
              <a:rPr lang="fr-FR" dirty="0" smtClean="0"/>
              <a:t> janvier 2022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31800" y="2276872"/>
            <a:ext cx="11153475" cy="3770245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fr-FR" sz="1400" b="1" dirty="0" smtClean="0"/>
          </a:p>
          <a:p>
            <a:pPr lvl="0"/>
            <a:r>
              <a:rPr lang="fr-FR" sz="2000" b="1" u="sng" dirty="0"/>
              <a:t>Délai entre la diplomation et le 1</a:t>
            </a:r>
            <a:r>
              <a:rPr lang="fr-FR" sz="2000" b="1" u="sng" baseline="30000" dirty="0"/>
              <a:t>er</a:t>
            </a:r>
            <a:r>
              <a:rPr lang="fr-FR" sz="2000" b="1" u="sng" dirty="0"/>
              <a:t> emploi :</a:t>
            </a:r>
            <a:endParaRPr lang="fr-FR" sz="2000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838200" y="740648"/>
            <a:ext cx="9133936" cy="95004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Insertion professionnelle des diplômé(e)s infirmier(e)s de juillet 2021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92873" y="136679"/>
            <a:ext cx="648702" cy="64870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41575" y="190267"/>
            <a:ext cx="709827" cy="40905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7224" y="3118179"/>
            <a:ext cx="51263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77 % des </a:t>
            </a:r>
            <a:r>
              <a:rPr lang="fr-FR" dirty="0" smtClean="0"/>
              <a:t>diplômé(e)s infirmier(e)s </a:t>
            </a:r>
            <a:r>
              <a:rPr lang="fr-FR" dirty="0"/>
              <a:t>ont été </a:t>
            </a:r>
            <a:r>
              <a:rPr lang="fr-FR" dirty="0" smtClean="0"/>
              <a:t>recruté(e)s </a:t>
            </a:r>
            <a:r>
              <a:rPr lang="fr-FR" dirty="0"/>
              <a:t>dans le mois suivant leur diplomation.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20 % ont été </a:t>
            </a:r>
            <a:r>
              <a:rPr lang="fr-FR" dirty="0" smtClean="0"/>
              <a:t>recruté(e)s </a:t>
            </a:r>
            <a:r>
              <a:rPr lang="fr-FR" dirty="0"/>
              <a:t>entre 2 et 6 mois après leur diplomation.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3% n’ont pas répondu.</a:t>
            </a:r>
          </a:p>
        </p:txBody>
      </p:sp>
      <p:pic>
        <p:nvPicPr>
          <p:cNvPr id="16" name="Image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2" b="13964"/>
          <a:stretch/>
        </p:blipFill>
        <p:spPr bwMode="auto">
          <a:xfrm>
            <a:off x="6580337" y="2752060"/>
            <a:ext cx="4773463" cy="2551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778239" y="260648"/>
            <a:ext cx="2886711" cy="480000"/>
          </a:xfrm>
        </p:spPr>
        <p:txBody>
          <a:bodyPr/>
          <a:lstStyle/>
          <a:p>
            <a:r>
              <a:rPr lang="fr-FR" dirty="0"/>
              <a:t>Direction Adjointe Soins de Proximité et Formation</a:t>
            </a:r>
          </a:p>
          <a:p>
            <a:r>
              <a:rPr lang="fr-FR" dirty="0"/>
              <a:t>Département </a:t>
            </a:r>
            <a:r>
              <a:rPr lang="fr-FR" dirty="0" smtClean="0"/>
              <a:t>Formations en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2961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1DD832-7375-42AC-BAD2-0B35C23A52FB}" type="datetime1">
              <a:rPr lang="fr-FR" cap="all" smtClean="0"/>
              <a:t>25/08/2022</a:t>
            </a:fld>
            <a:endParaRPr lang="fr-FR" cap="all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1800" y="1846753"/>
            <a:ext cx="11232819" cy="32393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Insertion professionnelle au 1</a:t>
            </a:r>
            <a:r>
              <a:rPr lang="fr-FR" baseline="30000" dirty="0" smtClean="0"/>
              <a:t>er</a:t>
            </a:r>
            <a:r>
              <a:rPr lang="fr-FR" dirty="0" smtClean="0"/>
              <a:t> janvier 2022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31800" y="2276872"/>
            <a:ext cx="11153475" cy="3770245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fr-FR" sz="1400" b="1" dirty="0" smtClean="0"/>
          </a:p>
          <a:p>
            <a:pPr lvl="0"/>
            <a:r>
              <a:rPr lang="fr-FR" sz="2000" b="1" u="sng" dirty="0"/>
              <a:t>Situation géographique des emplois :</a:t>
            </a:r>
            <a:endParaRPr lang="fr-FR" sz="2000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838200" y="740648"/>
            <a:ext cx="9133936" cy="95004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Insertion professionnelle des diplômé(e)s infirmier(e)s de juillet 2021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92873" y="136679"/>
            <a:ext cx="648702" cy="64870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41575" y="190267"/>
            <a:ext cx="709827" cy="40905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7224" y="3118179"/>
            <a:ext cx="5126351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La majorité des </a:t>
            </a:r>
            <a:r>
              <a:rPr lang="fr-FR" dirty="0" smtClean="0"/>
              <a:t>diplômé(e)s </a:t>
            </a:r>
            <a:r>
              <a:rPr lang="fr-FR" dirty="0"/>
              <a:t>(76 %) exercent leur activité professionnelle en Bretagne.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20 % exercent en France en dehors de la Bretagne.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1 % exercent dans un Etat étranger.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3 % n’ont pas répondu.</a:t>
            </a:r>
          </a:p>
        </p:txBody>
      </p:sp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3178240445"/>
              </p:ext>
            </p:extLst>
          </p:nvPr>
        </p:nvGraphicFramePr>
        <p:xfrm>
          <a:off x="5743575" y="2542414"/>
          <a:ext cx="5610225" cy="3105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778239" y="260648"/>
            <a:ext cx="2886711" cy="480000"/>
          </a:xfrm>
        </p:spPr>
        <p:txBody>
          <a:bodyPr/>
          <a:lstStyle/>
          <a:p>
            <a:r>
              <a:rPr lang="fr-FR" dirty="0"/>
              <a:t>Direction Adjointe Soins de Proximité et Formation</a:t>
            </a:r>
          </a:p>
          <a:p>
            <a:r>
              <a:rPr lang="fr-FR" dirty="0"/>
              <a:t>Département </a:t>
            </a:r>
            <a:r>
              <a:rPr lang="fr-FR" dirty="0" smtClean="0"/>
              <a:t>Formations en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07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1DD832-7375-42AC-BAD2-0B35C23A52FB}" type="datetime1">
              <a:rPr lang="fr-FR" cap="all" smtClean="0"/>
              <a:t>25/08/2022</a:t>
            </a:fld>
            <a:endParaRPr lang="fr-FR" cap="all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1800" y="1846753"/>
            <a:ext cx="11232819" cy="32393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Insertion professionnelle au 1</a:t>
            </a:r>
            <a:r>
              <a:rPr lang="fr-FR" baseline="30000" dirty="0" smtClean="0"/>
              <a:t>er</a:t>
            </a:r>
            <a:r>
              <a:rPr lang="fr-FR" dirty="0" smtClean="0"/>
              <a:t> janvier 2022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31800" y="2276872"/>
            <a:ext cx="11153475" cy="3770245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fr-FR" sz="1400" b="1" dirty="0" smtClean="0"/>
          </a:p>
          <a:p>
            <a:pPr lvl="0"/>
            <a:r>
              <a:rPr lang="fr-FR" sz="2000" b="1" u="sng" dirty="0" smtClean="0"/>
              <a:t>Type de contrat :</a:t>
            </a:r>
            <a:endParaRPr lang="fr-FR" sz="2000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838200" y="740648"/>
            <a:ext cx="9133936" cy="95004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Insertion professionnelle des diplômé(e)s infirmier(e)s de juillet 2021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92873" y="136679"/>
            <a:ext cx="648702" cy="64870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41575" y="190267"/>
            <a:ext cx="709827" cy="40905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7224" y="3118179"/>
            <a:ext cx="5455772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Plus de la moitié des </a:t>
            </a:r>
            <a:r>
              <a:rPr lang="fr-FR" dirty="0" smtClean="0"/>
              <a:t>diplômé(e)s infirmier(e)s </a:t>
            </a:r>
            <a:r>
              <a:rPr lang="fr-FR" dirty="0"/>
              <a:t>ont été </a:t>
            </a:r>
            <a:r>
              <a:rPr lang="fr-FR" dirty="0" smtClean="0"/>
              <a:t>recruté(e)s </a:t>
            </a:r>
            <a:r>
              <a:rPr lang="fr-FR" dirty="0"/>
              <a:t>en CDD (70</a:t>
            </a:r>
            <a:r>
              <a:rPr lang="fr-FR" dirty="0" smtClean="0"/>
              <a:t>%).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15 </a:t>
            </a:r>
            <a:r>
              <a:rPr lang="fr-FR" dirty="0"/>
              <a:t>% ont été </a:t>
            </a:r>
            <a:r>
              <a:rPr lang="fr-FR" dirty="0" smtClean="0"/>
              <a:t>recruté(e)s </a:t>
            </a:r>
            <a:r>
              <a:rPr lang="fr-FR" dirty="0"/>
              <a:t>en CDI. </a:t>
            </a:r>
            <a:endParaRPr lang="fr-FR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8 </a:t>
            </a:r>
            <a:r>
              <a:rPr lang="fr-FR" dirty="0"/>
              <a:t>% sont </a:t>
            </a:r>
            <a:r>
              <a:rPr lang="fr-FR" dirty="0" smtClean="0"/>
              <a:t>employé(e)s </a:t>
            </a:r>
            <a:r>
              <a:rPr lang="fr-FR" dirty="0"/>
              <a:t>par la fonction publique hospitalière (stagiaires et titulaires de la fonction publique).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3 % des </a:t>
            </a:r>
            <a:r>
              <a:rPr lang="fr-FR" dirty="0" smtClean="0"/>
              <a:t>diplômé(e)s </a:t>
            </a:r>
            <a:r>
              <a:rPr lang="fr-FR" dirty="0"/>
              <a:t>sont </a:t>
            </a:r>
            <a:r>
              <a:rPr lang="fr-FR" dirty="0" smtClean="0"/>
              <a:t>recruté(e)s </a:t>
            </a:r>
            <a:r>
              <a:rPr lang="fr-FR" dirty="0"/>
              <a:t>en intérim.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3 % indiquent une autre situation (non connue).</a:t>
            </a:r>
          </a:p>
        </p:txBody>
      </p:sp>
      <p:pic>
        <p:nvPicPr>
          <p:cNvPr id="16" name="Imag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669" y="2326753"/>
            <a:ext cx="5149970" cy="33497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778239" y="260648"/>
            <a:ext cx="2886711" cy="480000"/>
          </a:xfrm>
        </p:spPr>
        <p:txBody>
          <a:bodyPr/>
          <a:lstStyle/>
          <a:p>
            <a:r>
              <a:rPr lang="fr-FR" dirty="0"/>
              <a:t>Direction Adjointe Soins de Proximité et Formation</a:t>
            </a:r>
          </a:p>
          <a:p>
            <a:r>
              <a:rPr lang="fr-FR" dirty="0"/>
              <a:t>Département </a:t>
            </a:r>
            <a:r>
              <a:rPr lang="fr-FR" dirty="0" smtClean="0"/>
              <a:t>Formations en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5510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1DD832-7375-42AC-BAD2-0B35C23A52FB}" type="datetime1">
              <a:rPr lang="fr-FR" cap="all" smtClean="0"/>
              <a:t>25/08/2022</a:t>
            </a:fld>
            <a:endParaRPr lang="fr-FR" cap="all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1800" y="1846753"/>
            <a:ext cx="11232819" cy="32393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Insertion professionnelle au 1</a:t>
            </a:r>
            <a:r>
              <a:rPr lang="fr-FR" baseline="30000" dirty="0" smtClean="0"/>
              <a:t>er</a:t>
            </a:r>
            <a:r>
              <a:rPr lang="fr-FR" dirty="0" smtClean="0"/>
              <a:t> janvier 2022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31800" y="2276872"/>
            <a:ext cx="11153475" cy="3770245"/>
          </a:xfrm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fr-FR" sz="2400" b="1" u="sng" dirty="0" smtClean="0"/>
              <a:t>Secteur </a:t>
            </a:r>
            <a:r>
              <a:rPr lang="fr-FR" sz="2400" b="1" u="sng" dirty="0"/>
              <a:t>d’emploi :</a:t>
            </a:r>
            <a:endParaRPr lang="fr-FR" sz="2400" b="1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838200" y="740648"/>
            <a:ext cx="9133936" cy="95004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Insertion professionnelle des diplômé(e)s infirmier(e)s de juillet 2021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92873" y="136679"/>
            <a:ext cx="648702" cy="64870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41575" y="190267"/>
            <a:ext cx="709827" cy="40905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52765" y="2796793"/>
            <a:ext cx="54557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 </a:t>
            </a:r>
            <a:r>
              <a:rPr lang="fr-FR" dirty="0"/>
              <a:t>secteur d’emploi le plus important est le secteur hospitalier (71%).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</a:t>
            </a:r>
            <a:r>
              <a:rPr lang="fr-FR" dirty="0"/>
              <a:t>autres secteurs d’emploi sont </a:t>
            </a:r>
            <a:r>
              <a:rPr lang="fr-FR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le </a:t>
            </a:r>
            <a:r>
              <a:rPr lang="fr-FR" dirty="0"/>
              <a:t>secteur de l’hébergement pour personnes âgées (10%) 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les </a:t>
            </a:r>
            <a:r>
              <a:rPr lang="fr-FR" dirty="0"/>
              <a:t>services de soins infirmiers à domicile (4</a:t>
            </a:r>
            <a:r>
              <a:rPr lang="fr-FR" dirty="0" smtClean="0"/>
              <a:t>%)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1 </a:t>
            </a:r>
            <a:r>
              <a:rPr lang="fr-FR" dirty="0"/>
              <a:t>% exercent dans le secteur de l’hébergement pour personnes handicapées.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11 % ont indiqué exercer dans un autre secteur </a:t>
            </a:r>
            <a:r>
              <a:rPr lang="fr-FR" dirty="0" smtClean="0"/>
              <a:t>d’emploi (non connu) et </a:t>
            </a:r>
            <a:r>
              <a:rPr lang="fr-FR" dirty="0"/>
              <a:t>3 % n’ont pas répondu.</a:t>
            </a:r>
          </a:p>
        </p:txBody>
      </p:sp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832748234"/>
              </p:ext>
            </p:extLst>
          </p:nvPr>
        </p:nvGraphicFramePr>
        <p:xfrm>
          <a:off x="5905643" y="2641704"/>
          <a:ext cx="5745192" cy="298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778239" y="260648"/>
            <a:ext cx="2886711" cy="480000"/>
          </a:xfrm>
        </p:spPr>
        <p:txBody>
          <a:bodyPr/>
          <a:lstStyle/>
          <a:p>
            <a:r>
              <a:rPr lang="fr-FR" dirty="0"/>
              <a:t>Direction Adjointe Soins de Proximité et Formation</a:t>
            </a:r>
          </a:p>
          <a:p>
            <a:r>
              <a:rPr lang="fr-FR" dirty="0"/>
              <a:t>Département </a:t>
            </a:r>
            <a:r>
              <a:rPr lang="fr-FR" dirty="0" smtClean="0"/>
              <a:t>Formations en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206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1DD832-7375-42AC-BAD2-0B35C23A52FB}" type="datetime1">
              <a:rPr lang="fr-FR" cap="all" smtClean="0"/>
              <a:t>25/08/2022</a:t>
            </a:fld>
            <a:endParaRPr lang="fr-FR" cap="all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1800" y="1846753"/>
            <a:ext cx="11232819" cy="32393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Insertion professionnelle au 1</a:t>
            </a:r>
            <a:r>
              <a:rPr lang="fr-FR" baseline="30000" dirty="0" smtClean="0"/>
              <a:t>er</a:t>
            </a:r>
            <a:r>
              <a:rPr lang="fr-FR" dirty="0" smtClean="0"/>
              <a:t> janvier 2022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31800" y="2276872"/>
            <a:ext cx="11153475" cy="3770245"/>
          </a:xfrm>
          <a:ln>
            <a:solidFill>
              <a:schemeClr val="tx1"/>
            </a:solidFill>
          </a:ln>
        </p:spPr>
        <p:txBody>
          <a:bodyPr/>
          <a:lstStyle/>
          <a:p>
            <a:pPr lvl="0"/>
            <a:endParaRPr lang="fr-FR" sz="2400" b="1" u="sng" dirty="0" smtClean="0"/>
          </a:p>
          <a:p>
            <a:pPr lvl="0"/>
            <a:r>
              <a:rPr lang="fr-FR" sz="2400" b="1" u="sng" dirty="0" smtClean="0"/>
              <a:t>Temps de travail :</a:t>
            </a:r>
            <a:endParaRPr lang="fr-FR" sz="2400" b="1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838200" y="740648"/>
            <a:ext cx="9133936" cy="95004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Insertion professionnelle des diplômé(e)s infirmier(e)s de juillet 2021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92873" y="136679"/>
            <a:ext cx="648702" cy="64870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41575" y="190267"/>
            <a:ext cx="709827" cy="40905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21998" y="3425111"/>
            <a:ext cx="48977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89 % des </a:t>
            </a:r>
            <a:r>
              <a:rPr lang="fr-FR" dirty="0" smtClean="0"/>
              <a:t>diplômé(e)s infirmier(e)s </a:t>
            </a:r>
            <a:r>
              <a:rPr lang="fr-FR" dirty="0"/>
              <a:t>travaillent à temps plein. 	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8 % des </a:t>
            </a:r>
            <a:r>
              <a:rPr lang="fr-FR" dirty="0" smtClean="0"/>
              <a:t>diplômé(e)s </a:t>
            </a:r>
            <a:r>
              <a:rPr lang="fr-FR" dirty="0"/>
              <a:t>ont un emploi à temps partiel.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3 % n’ont pas répondu.</a:t>
            </a:r>
          </a:p>
        </p:txBody>
      </p:sp>
      <p:graphicFrame>
        <p:nvGraphicFramePr>
          <p:cNvPr id="16" name="Graphique 15"/>
          <p:cNvGraphicFramePr/>
          <p:nvPr>
            <p:extLst>
              <p:ext uri="{D42A27DB-BD31-4B8C-83A1-F6EECF244321}">
                <p14:modId xmlns:p14="http://schemas.microsoft.com/office/powerpoint/2010/main" val="697652439"/>
              </p:ext>
            </p:extLst>
          </p:nvPr>
        </p:nvGraphicFramePr>
        <p:xfrm>
          <a:off x="5619749" y="2479921"/>
          <a:ext cx="5124450" cy="3463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778239" y="260648"/>
            <a:ext cx="2886711" cy="480000"/>
          </a:xfrm>
        </p:spPr>
        <p:txBody>
          <a:bodyPr/>
          <a:lstStyle/>
          <a:p>
            <a:r>
              <a:rPr lang="fr-FR" dirty="0"/>
              <a:t>Direction Adjointe Soins de Proximité et Formation</a:t>
            </a:r>
          </a:p>
          <a:p>
            <a:r>
              <a:rPr lang="fr-FR" dirty="0"/>
              <a:t>Département </a:t>
            </a:r>
            <a:r>
              <a:rPr lang="fr-FR" dirty="0" smtClean="0"/>
              <a:t>Formations en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68948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537</Words>
  <Application>Microsoft Office PowerPoint</Application>
  <PresentationFormat>Grand écran</PresentationFormat>
  <Paragraphs>99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Thème Office</vt:lpstr>
      <vt:lpstr>Insertion professionnelle des diplômé(e)s infirmier(e)s de juillet 2021</vt:lpstr>
      <vt:lpstr>Insertion professionnelle des diplômé(e)s infirmier(e)s de juillet 2021</vt:lpstr>
      <vt:lpstr>Insertion professionnelle des diplômé(e)s infirmier(e)s de juillet 2021</vt:lpstr>
      <vt:lpstr>Insertion professionnelle des diplômé(e)s infirmier(e)s de juillet 2021</vt:lpstr>
      <vt:lpstr>Insertion professionnelle des diplômé(e)s infirmier(e)s de juillet 2021</vt:lpstr>
      <vt:lpstr>Insertion professionnelle des diplômé(e)s infirmier(e)s de juillet 2021</vt:lpstr>
      <vt:lpstr>Insertion professionnelle des diplômé(e)s infirmier(e)s de juillet 2021</vt:lpstr>
    </vt:vector>
  </TitlesOfParts>
  <Company>Ministère des affaires sociales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Insertion professionnelle des diplômés infirmiers de juillet 2021</dc:title>
  <dc:creator>BRIAND, Maëlle (ARS-BRETAGNE/DSRS)</dc:creator>
  <cp:lastModifiedBy>BRIAND, Maëlle (ARS-BRETAGNE/DSRS)</cp:lastModifiedBy>
  <cp:revision>7</cp:revision>
  <dcterms:created xsi:type="dcterms:W3CDTF">2022-08-25T11:08:26Z</dcterms:created>
  <dcterms:modified xsi:type="dcterms:W3CDTF">2022-08-25T13:58:24Z</dcterms:modified>
</cp:coreProperties>
</file>